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0058400" cy="7772400"/>
  <p:notesSz cx="7053263" cy="9309100"/>
  <p:embeddedFontLst>
    <p:embeddedFont>
      <p:font typeface="ＭＳ Ｐゴシック" panose="020B0600070205080204" pitchFamily="34" charset="-128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250" autoAdjust="0"/>
  </p:normalViewPr>
  <p:slideViewPr>
    <p:cSldViewPr snapToGrid="0" snapToObjects="1" showGuides="1">
      <p:cViewPr>
        <p:scale>
          <a:sx n="100" d="100"/>
          <a:sy n="100" d="100"/>
        </p:scale>
        <p:origin x="414" y="-504"/>
      </p:cViewPr>
      <p:guideLst>
        <p:guide orient="horz" pos="2654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224F4F9C-8732-4906-A1F2-594E4E2E985E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698500"/>
            <a:ext cx="45164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DF77DCC-CED8-48D3-B94D-5C460F6D1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4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77DCC-CED8-48D3-B94D-5C460F6D12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0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412" indent="0" algn="ctr">
              <a:buNone/>
              <a:defRPr/>
            </a:lvl2pPr>
            <a:lvl3pPr marL="1018824" indent="0" algn="ctr">
              <a:buNone/>
              <a:defRPr/>
            </a:lvl3pPr>
            <a:lvl4pPr marL="1528237" indent="0" algn="ctr">
              <a:buNone/>
              <a:defRPr/>
            </a:lvl4pPr>
            <a:lvl5pPr marL="2037649" indent="0" algn="ctr">
              <a:buNone/>
              <a:defRPr/>
            </a:lvl5pPr>
            <a:lvl6pPr marL="2547061" indent="0" algn="ctr">
              <a:buNone/>
              <a:defRPr/>
            </a:lvl6pPr>
            <a:lvl7pPr marL="3056473" indent="0" algn="ctr">
              <a:buNone/>
              <a:defRPr/>
            </a:lvl7pPr>
            <a:lvl8pPr marL="3565886" indent="0" algn="ctr">
              <a:buNone/>
              <a:defRPr/>
            </a:lvl8pPr>
            <a:lvl9pPr marL="407529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A141D-F3E5-494D-9F02-B04083256C4E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D1D4-5F7A-4441-A8DA-83F0A1E0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1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A141D-F3E5-494D-9F02-B04083256C4E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D1D4-5F7A-4441-A8DA-83F0A1E0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2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9475" y="1036320"/>
            <a:ext cx="2158365" cy="54406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1036320"/>
            <a:ext cx="6307455" cy="54406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A141D-F3E5-494D-9F02-B04083256C4E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D1D4-5F7A-4441-A8DA-83F0A1E0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5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A141D-F3E5-494D-9F02-B04083256C4E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D1D4-5F7A-4441-A8DA-83F0A1E0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6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A141D-F3E5-494D-9F02-B04083256C4E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D1D4-5F7A-4441-A8DA-83F0A1E0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8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452265"/>
            <a:ext cx="4232910" cy="402473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930" y="2452265"/>
            <a:ext cx="4232910" cy="402473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A141D-F3E5-494D-9F02-B04083256C4E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D1D4-5F7A-4441-A8DA-83F0A1E0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3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A141D-F3E5-494D-9F02-B04083256C4E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D1D4-5F7A-4441-A8DA-83F0A1E0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8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A141D-F3E5-494D-9F02-B04083256C4E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D1D4-5F7A-4441-A8DA-83F0A1E0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A141D-F3E5-494D-9F02-B04083256C4E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D1D4-5F7A-4441-A8DA-83F0A1E0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A141D-F3E5-494D-9F02-B04083256C4E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D1D4-5F7A-4441-A8DA-83F0A1E0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5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A141D-F3E5-494D-9F02-B04083256C4E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D1D4-5F7A-4441-A8DA-83F0A1E0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2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forUC11red_96_bt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10"/>
            <a:ext cx="9754553" cy="19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1036320"/>
            <a:ext cx="863346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452265"/>
            <a:ext cx="8633460" cy="40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59930"/>
            <a:ext cx="159258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fld id="{5ABA141D-F3E5-494D-9F02-B04083256C4E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88080" y="7059930"/>
            <a:ext cx="268224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86500" y="7059930"/>
            <a:ext cx="159258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89DFD1D4-5F7A-4441-A8DA-83F0A1E04CE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48" name="Picture 24" descr="forUC11red_96_t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11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50941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18824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2823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37649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82059" indent="-382059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3531" indent="-254706" algn="l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82943" indent="-254706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92355" indent="-25470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801767" indent="-25470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11180" indent="-25470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820592" indent="-25470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330004" indent="-25470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as3.uc.edu/sstem-bcee/fssp.php" TargetMode="External"/><Relationship Id="rId7" Type="http://schemas.openxmlformats.org/officeDocument/2006/relationships/hyperlink" Target="https://www.ceas3.uc.edu/sstem-bcee/appl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"/><Relationship Id="rId4" Type="http://schemas.openxmlformats.org/officeDocument/2006/relationships/hyperlink" Target="mailto:anant.kukreti@u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0888" y="2094462"/>
            <a:ext cx="3078034" cy="2800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500" b="1" i="1" dirty="0" smtClean="0">
                <a:solidFill>
                  <a:srgbClr val="E0012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Helvetica Neue"/>
              </a:rPr>
              <a:t>I Want to Know More!</a:t>
            </a:r>
            <a:endParaRPr lang="en-US" sz="1500" b="1" i="1" dirty="0">
              <a:solidFill>
                <a:srgbClr val="E00122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latin typeface="Calibri" panose="020F0502020204030204" pitchFamily="34" charset="0"/>
              <a:cs typeface="Helvetica Neue"/>
            </a:endParaRPr>
          </a:p>
          <a:p>
            <a:r>
              <a:rPr lang="en-US" sz="1200" dirty="0">
                <a:latin typeface="Calibri" panose="020F0502020204030204" pitchFamily="34" charset="0"/>
                <a:cs typeface="Helvetica Neue"/>
              </a:rPr>
              <a:t> </a:t>
            </a:r>
            <a:r>
              <a:rPr lang="en-US" sz="1200" dirty="0" smtClean="0">
                <a:latin typeface="Calibri" panose="020F0502020204030204" pitchFamily="34" charset="0"/>
                <a:cs typeface="Helvetica Neue"/>
              </a:rPr>
              <a:t>For </a:t>
            </a:r>
            <a:r>
              <a:rPr lang="en-US" sz="1200" dirty="0">
                <a:latin typeface="Calibri" panose="020F0502020204030204" pitchFamily="34" charset="0"/>
                <a:cs typeface="Helvetica Neue"/>
              </a:rPr>
              <a:t>more information about joining </a:t>
            </a:r>
            <a:r>
              <a:rPr lang="en-US" sz="1200" dirty="0" smtClean="0">
                <a:latin typeface="Calibri" panose="020F0502020204030204" pitchFamily="34" charset="0"/>
                <a:cs typeface="Helvetica Neue"/>
              </a:rPr>
              <a:t>the FSSP, </a:t>
            </a:r>
            <a:r>
              <a:rPr lang="en-US" sz="1200" dirty="0">
                <a:latin typeface="Calibri" panose="020F0502020204030204" pitchFamily="34" charset="0"/>
                <a:cs typeface="Helvetica Neue"/>
              </a:rPr>
              <a:t>please visit our website:</a:t>
            </a:r>
          </a:p>
          <a:p>
            <a:pPr algn="just"/>
            <a:r>
              <a:rPr lang="en-US" sz="1200" dirty="0">
                <a:latin typeface="Calibri" panose="020F0502020204030204" pitchFamily="34" charset="0"/>
                <a:cs typeface="Helvetica Neue"/>
              </a:rPr>
              <a:t> </a:t>
            </a:r>
            <a:r>
              <a:rPr lang="pl-PL" sz="1200" u="sng" dirty="0" smtClean="0">
                <a:latin typeface="Calibri" panose="020F0502020204030204" pitchFamily="34" charset="0"/>
                <a:hlinkClick r:id="rId3"/>
              </a:rPr>
              <a:t>https://www.ceas3.uc.edu/sstem-bcee/fssp.php</a:t>
            </a:r>
            <a:endParaRPr lang="pl-PL" sz="1200" u="sng" dirty="0">
              <a:latin typeface="Calibri" panose="020F0502020204030204" pitchFamily="34" charset="0"/>
            </a:endParaRPr>
          </a:p>
          <a:p>
            <a:pPr algn="ctr"/>
            <a:r>
              <a:rPr lang="en-US" sz="1200" dirty="0">
                <a:latin typeface="Calibri" panose="020F0502020204030204" pitchFamily="34" charset="0"/>
                <a:cs typeface="Helvetica Neue"/>
              </a:rPr>
              <a:t> </a:t>
            </a:r>
            <a:r>
              <a:rPr lang="en-US" sz="1200" smtClean="0">
                <a:latin typeface="Calibri" panose="020F0502020204030204" pitchFamily="34" charset="0"/>
                <a:cs typeface="Helvetica Neue"/>
              </a:rPr>
              <a:t>or </a:t>
            </a:r>
            <a:r>
              <a:rPr lang="en-US" sz="1200" smtClean="0">
                <a:latin typeface="Calibri" panose="020F0502020204030204" pitchFamily="34" charset="0"/>
                <a:cs typeface="Helvetica Neue"/>
              </a:rPr>
              <a:t>contact:</a:t>
            </a:r>
            <a:endParaRPr lang="en-US" sz="1200" dirty="0">
              <a:latin typeface="Calibri" panose="020F0502020204030204" pitchFamily="34" charset="0"/>
              <a:cs typeface="Helvetica Neue"/>
            </a:endParaRPr>
          </a:p>
          <a:p>
            <a:r>
              <a:rPr lang="fr-FR" sz="1200" dirty="0" smtClean="0">
                <a:latin typeface="Calibri" panose="020F0502020204030204" pitchFamily="34" charset="0"/>
              </a:rPr>
              <a:t>Dr. Anant </a:t>
            </a:r>
            <a:r>
              <a:rPr lang="fr-FR" sz="1200" dirty="0">
                <a:latin typeface="Calibri" panose="020F0502020204030204" pitchFamily="34" charset="0"/>
              </a:rPr>
              <a:t>R. Kukreti</a:t>
            </a:r>
          </a:p>
          <a:p>
            <a:r>
              <a:rPr lang="en-US" sz="1200" dirty="0">
                <a:latin typeface="Calibri" panose="020F0502020204030204" pitchFamily="34" charset="0"/>
              </a:rPr>
              <a:t>Department of Biomedical, Chemical and </a:t>
            </a:r>
            <a:r>
              <a:rPr lang="en-US" sz="1200" dirty="0" smtClean="0">
                <a:latin typeface="Calibri" panose="020F0502020204030204" pitchFamily="34" charset="0"/>
              </a:rPr>
              <a:t>Environmental </a:t>
            </a:r>
            <a:r>
              <a:rPr lang="en-US" sz="1200" dirty="0">
                <a:latin typeface="Calibri" panose="020F0502020204030204" pitchFamily="34" charset="0"/>
              </a:rPr>
              <a:t>Engineering</a:t>
            </a:r>
          </a:p>
          <a:p>
            <a:r>
              <a:rPr lang="en-US" sz="1200" dirty="0">
                <a:latin typeface="Calibri" panose="020F0502020204030204" pitchFamily="34" charset="0"/>
              </a:rPr>
              <a:t>College of Engineering and Applied Science</a:t>
            </a:r>
          </a:p>
          <a:p>
            <a:r>
              <a:rPr lang="en-US" sz="1200" dirty="0">
                <a:latin typeface="Calibri" panose="020F0502020204030204" pitchFamily="34" charset="0"/>
              </a:rPr>
              <a:t>University of Cincinnati</a:t>
            </a:r>
          </a:p>
          <a:p>
            <a:r>
              <a:rPr lang="sv-SE" sz="1200" dirty="0">
                <a:latin typeface="Calibri" panose="020F0502020204030204" pitchFamily="34" charset="0"/>
              </a:rPr>
              <a:t>Cincinnati, OH 45221-0012</a:t>
            </a:r>
          </a:p>
          <a:p>
            <a:r>
              <a:rPr lang="en-US" sz="1200" dirty="0">
                <a:latin typeface="Calibri" panose="020F0502020204030204" pitchFamily="34" charset="0"/>
              </a:rPr>
              <a:t>Phone: 513-556-4105</a:t>
            </a:r>
          </a:p>
          <a:p>
            <a:r>
              <a:rPr lang="en-US" sz="1200" dirty="0">
                <a:latin typeface="Calibri" panose="020F0502020204030204" pitchFamily="34" charset="0"/>
              </a:rPr>
              <a:t>Fax: 513-556-6754 / 513-556-4162</a:t>
            </a:r>
          </a:p>
          <a:p>
            <a:r>
              <a:rPr lang="fi-FI" sz="1200" dirty="0" smtClean="0">
                <a:latin typeface="Calibri" panose="020F0502020204030204" pitchFamily="34" charset="0"/>
              </a:rPr>
              <a:t>E-Mail: </a:t>
            </a:r>
            <a:r>
              <a:rPr lang="fi-FI" sz="1200" u="sng" dirty="0">
                <a:latin typeface="Calibri" panose="020F0502020204030204" pitchFamily="34" charset="0"/>
                <a:hlinkClick r:id="rId4"/>
              </a:rPr>
              <a:t>anant.kukreti@uc.edu</a:t>
            </a:r>
            <a:r>
              <a:rPr lang="fr-FR" sz="1200" dirty="0">
                <a:latin typeface="Calibri" panose="020F0502020204030204" pitchFamily="34" charset="0"/>
                <a:cs typeface="Helvetica Neue"/>
              </a:rPr>
              <a:t> </a:t>
            </a:r>
            <a:endParaRPr lang="en-US" sz="1200" dirty="0">
              <a:latin typeface="Calibri" panose="020F0502020204030204" pitchFamily="34" charset="0"/>
              <a:cs typeface="Helvetica Neue"/>
            </a:endParaRPr>
          </a:p>
          <a:p>
            <a:pPr algn="just"/>
            <a:endParaRPr lang="en-US" sz="1200" dirty="0">
              <a:latin typeface="Calibri" panose="020F0502020204030204" pitchFamily="34" charset="0"/>
              <a:cs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775" y="1520993"/>
            <a:ext cx="2905281" cy="107237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500" b="1" i="1" dirty="0">
                <a:solidFill>
                  <a:srgbClr val="E0012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A Scholarship Program Providing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</a:rPr>
              <a:t>Student </a:t>
            </a:r>
            <a:r>
              <a:rPr lang="en-US" sz="1200" dirty="0" smtClean="0">
                <a:latin typeface="Calibri" panose="020F0502020204030204" pitchFamily="34" charset="0"/>
              </a:rPr>
              <a:t>Support</a:t>
            </a:r>
          </a:p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Academic Support</a:t>
            </a:r>
            <a:endParaRPr lang="en-US" sz="1200" dirty="0">
              <a:latin typeface="Calibri" panose="020F0502020204030204" pitchFamily="34" charset="0"/>
            </a:endParaRPr>
          </a:p>
          <a:p>
            <a:pPr algn="ctr"/>
            <a:r>
              <a:rPr lang="en-US" sz="1200" dirty="0">
                <a:latin typeface="Calibri" panose="020F0502020204030204" pitchFamily="34" charset="0"/>
              </a:rPr>
              <a:t>Tuition </a:t>
            </a:r>
            <a:r>
              <a:rPr lang="en-US" sz="1200" dirty="0" smtClean="0">
                <a:latin typeface="Calibri" panose="020F0502020204030204" pitchFamily="34" charset="0"/>
              </a:rPr>
              <a:t>Compensation</a:t>
            </a:r>
          </a:p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Enriching Experiences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833" y="7392093"/>
            <a:ext cx="3474720" cy="47220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r"/>
            <a:r>
              <a:rPr lang="en-US" sz="1200" b="1" i="1" dirty="0">
                <a:latin typeface="Myriad Pro" pitchFamily="34" charset="0"/>
              </a:rPr>
              <a:t>College of Engineering and Applied Science </a:t>
            </a:r>
            <a:endParaRPr lang="en-US" sz="1200" b="1" dirty="0">
              <a:latin typeface="Myriad Pro" pitchFamily="34" charset="0"/>
            </a:endParaRPr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109708" y="132739"/>
            <a:ext cx="6821180" cy="1099714"/>
          </a:xfrm>
          <a:prstGeom prst="rect">
            <a:avLst/>
          </a:prstGeom>
          <a:solidFill>
            <a:schemeClr val="bg1"/>
          </a:solidFill>
          <a:ln w="19050" cmpd="tri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101882" tIns="50941" rIns="101882" bIns="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018824"/>
            <a:r>
              <a:rPr lang="en-US" sz="2000" b="1" i="1" dirty="0" smtClean="0">
                <a:solidFill>
                  <a:srgbClr val="E0012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libri" panose="020F0502020204030204" pitchFamily="34" charset="0"/>
                <a:ea typeface="ÇlÇr ñæí©" charset="0"/>
              </a:rPr>
              <a:t>Freshman S-STEM Scholars Program (FSSP)</a:t>
            </a:r>
            <a:endParaRPr lang="en-US" sz="2000" b="1" i="1" dirty="0" smtClean="0">
              <a:solidFill>
                <a:srgbClr val="E00122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latin typeface="Calibri" panose="020F0502020204030204" pitchFamily="34" charset="0"/>
              <a:ea typeface="ÇlÇr ñæí©" charset="0"/>
            </a:endParaRPr>
          </a:p>
          <a:p>
            <a:pPr defTabSz="1018824"/>
            <a:r>
              <a:rPr lang="en-US" sz="1600" b="1" i="1" dirty="0" smtClean="0">
                <a:latin typeface="Calibri" panose="020F0502020204030204" pitchFamily="34" charset="0"/>
              </a:rPr>
              <a:t>Scholarships </a:t>
            </a:r>
            <a:r>
              <a:rPr lang="en-US" sz="1600" b="1" i="1" dirty="0">
                <a:latin typeface="Calibri" panose="020F0502020204030204" pitchFamily="34" charset="0"/>
              </a:rPr>
              <a:t>in Science, Technology, Engineering, and Mathematics (S-STEM)</a:t>
            </a:r>
          </a:p>
          <a:p>
            <a:pPr defTabSz="1018824"/>
            <a:r>
              <a:rPr lang="en-US" sz="1600" b="1" i="1" dirty="0">
                <a:latin typeface="Calibri" panose="020F0502020204030204" pitchFamily="34" charset="0"/>
              </a:rPr>
              <a:t>For Biomedical, Chemical, and Environmental Engineering </a:t>
            </a:r>
            <a:r>
              <a:rPr lang="en-US" sz="1600" b="1" i="1" dirty="0" smtClean="0">
                <a:latin typeface="Calibri" panose="020F0502020204030204" pitchFamily="34" charset="0"/>
              </a:rPr>
              <a:t>Freshman Students </a:t>
            </a:r>
            <a:r>
              <a:rPr lang="en-US" sz="1600" b="1" i="1" dirty="0" smtClean="0">
                <a:latin typeface="Calibri" panose="020F0502020204030204" pitchFamily="34" charset="0"/>
              </a:rPr>
              <a:t>at </a:t>
            </a:r>
            <a:r>
              <a:rPr lang="en-US" sz="1600" b="1" i="1" dirty="0">
                <a:latin typeface="Calibri" panose="020F0502020204030204" pitchFamily="34" charset="0"/>
              </a:rPr>
              <a:t>the University of Cincinnati</a:t>
            </a:r>
            <a:endParaRPr lang="en-US" sz="1600" i="1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59" y="6708246"/>
            <a:ext cx="1005840" cy="963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8083" y="6046778"/>
            <a:ext cx="256415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i="1" dirty="0" smtClean="0">
                <a:latin typeface="Calibri" panose="020F0502020204030204" pitchFamily="34" charset="0"/>
                <a:cs typeface="Helvetica Neue"/>
              </a:rPr>
              <a:t>S-STEM Is Funded By The </a:t>
            </a:r>
          </a:p>
          <a:p>
            <a:pPr algn="ctr"/>
            <a:r>
              <a:rPr lang="en-US" sz="1400" b="1" i="1" dirty="0" smtClean="0">
                <a:solidFill>
                  <a:srgbClr val="E0012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Helvetica Neue"/>
              </a:rPr>
              <a:t>National Science </a:t>
            </a:r>
            <a:r>
              <a:rPr lang="en-US" sz="1400" b="1" i="1" dirty="0" smtClean="0">
                <a:solidFill>
                  <a:srgbClr val="E0012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Helvetica Neue"/>
              </a:rPr>
              <a:t>Foundation</a:t>
            </a:r>
            <a:r>
              <a:rPr lang="en-US" sz="1200" b="1" i="1" dirty="0" smtClean="0">
                <a:latin typeface="Calibri" panose="020F0502020204030204" pitchFamily="34" charset="0"/>
                <a:cs typeface="Helvetica Neue"/>
              </a:rPr>
              <a:t> </a:t>
            </a:r>
            <a:endParaRPr lang="en-US" sz="1200" b="1" i="1" dirty="0" smtClean="0">
              <a:latin typeface="Calibri" panose="020F0502020204030204" pitchFamily="34" charset="0"/>
              <a:cs typeface="Helvetica Neue"/>
            </a:endParaRPr>
          </a:p>
          <a:p>
            <a:pPr algn="ctr"/>
            <a:r>
              <a:rPr lang="en-US" sz="1200" b="1" i="1" dirty="0" smtClean="0">
                <a:latin typeface="Calibri" panose="020F0502020204030204" pitchFamily="34" charset="0"/>
                <a:cs typeface="Helvetica Neue"/>
              </a:rPr>
              <a:t>Grant </a:t>
            </a:r>
            <a:r>
              <a:rPr lang="en-US" sz="1200" b="1" i="1" dirty="0">
                <a:latin typeface="Calibri" panose="020F0502020204030204" pitchFamily="34" charset="0"/>
                <a:cs typeface="Helvetica Neue"/>
              </a:rPr>
              <a:t>#</a:t>
            </a:r>
            <a:r>
              <a:rPr lang="en-US" sz="1200" b="1" i="1" dirty="0" smtClean="0">
                <a:latin typeface="Calibri" panose="020F0502020204030204" pitchFamily="34" charset="0"/>
                <a:cs typeface="Helvetica Neue"/>
              </a:rPr>
              <a:t>1356656 </a:t>
            </a:r>
            <a:endParaRPr lang="en-US" sz="1200" b="1" i="1" dirty="0">
              <a:latin typeface="Calibri" panose="020F0502020204030204" pitchFamily="34" charset="0"/>
              <a:cs typeface="Helvetica Neu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6425" y="2846336"/>
            <a:ext cx="3074774" cy="24468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500" b="1" i="1" dirty="0" smtClean="0">
                <a:solidFill>
                  <a:srgbClr val="E00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FSSP </a:t>
            </a:r>
            <a:r>
              <a:rPr lang="en-US" sz="1500" b="1" i="1" dirty="0" smtClean="0">
                <a:solidFill>
                  <a:srgbClr val="E00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Goals: </a:t>
            </a:r>
          </a:p>
          <a:p>
            <a:r>
              <a:rPr lang="en-US" sz="1200" dirty="0" smtClean="0">
                <a:latin typeface="Calibri" panose="020F0502020204030204" pitchFamily="34" charset="0"/>
              </a:rPr>
              <a:t>To </a:t>
            </a:r>
            <a:r>
              <a:rPr lang="en-US" sz="1200" dirty="0">
                <a:latin typeface="Calibri" panose="020F0502020204030204" pitchFamily="34" charset="0"/>
              </a:rPr>
              <a:t>produce Biomedical, Chemical and Environmental Engineering </a:t>
            </a:r>
            <a:r>
              <a:rPr lang="en-US" sz="1200" dirty="0" smtClean="0">
                <a:latin typeface="Calibri" panose="020F0502020204030204" pitchFamily="34" charset="0"/>
              </a:rPr>
              <a:t>students who </a:t>
            </a:r>
            <a:r>
              <a:rPr lang="en-US" sz="1200" dirty="0">
                <a:latin typeface="Calibri" panose="020F0502020204030204" pitchFamily="34" charset="0"/>
              </a:rPr>
              <a:t>are </a:t>
            </a:r>
            <a:r>
              <a:rPr lang="en-US" sz="1200" dirty="0" smtClean="0">
                <a:latin typeface="Calibri" panose="020F0502020204030204" pitchFamily="34" charset="0"/>
              </a:rPr>
              <a:t>prepared well to excel in their undergraduate program and become leaders during their academic and future careers.</a:t>
            </a:r>
            <a:endParaRPr lang="en-US" sz="1200" dirty="0">
              <a:latin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</a:rPr>
              <a:t> </a:t>
            </a:r>
          </a:p>
          <a:p>
            <a:r>
              <a:rPr lang="en-US" sz="1200" dirty="0" smtClean="0">
                <a:latin typeface="Calibri" panose="020F0502020204030204" pitchFamily="34" charset="0"/>
              </a:rPr>
              <a:t>FSSP students will also receive special training that will enhance competitiveness for admission into the larger, four-year S-STEM program, a program that provides increased financial and academic support, including accelerated graduate degrees.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42375" y="4408736"/>
            <a:ext cx="3363986" cy="21236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500" b="1" i="1" dirty="0" smtClean="0">
                <a:solidFill>
                  <a:srgbClr val="E0012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In Addition To Providing Financial Support, </a:t>
            </a:r>
          </a:p>
          <a:p>
            <a:pPr algn="ctr"/>
            <a:r>
              <a:rPr lang="en-US" sz="1500" b="1" i="1" dirty="0" smtClean="0">
                <a:solidFill>
                  <a:srgbClr val="E0012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FSSP </a:t>
            </a:r>
            <a:r>
              <a:rPr lang="en-US" sz="1500" b="1" i="1" dirty="0">
                <a:solidFill>
                  <a:srgbClr val="E0012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…</a:t>
            </a:r>
          </a:p>
          <a:p>
            <a:pPr marL="114300" indent="-114300">
              <a:buFont typeface="Arial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Promotes </a:t>
            </a:r>
            <a:r>
              <a:rPr lang="en-US" sz="1200" dirty="0">
                <a:latin typeface="Calibri" panose="020F0502020204030204" pitchFamily="34" charset="0"/>
              </a:rPr>
              <a:t>productive academic relationships among students, faculty and other </a:t>
            </a:r>
            <a:r>
              <a:rPr lang="en-US" sz="1200" dirty="0" smtClean="0">
                <a:latin typeface="Calibri" panose="020F0502020204030204" pitchFamily="34" charset="0"/>
              </a:rPr>
              <a:t>professionals</a:t>
            </a:r>
          </a:p>
          <a:p>
            <a:pPr marL="114300" indent="-114300">
              <a:buFont typeface="Arial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Provides</a:t>
            </a:r>
          </a:p>
          <a:p>
            <a:pPr marL="230188" lvl="1" indent="-114300">
              <a:buFont typeface="Arial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Mentoring </a:t>
            </a:r>
          </a:p>
          <a:p>
            <a:pPr marL="230188" lvl="1" indent="-114300">
              <a:buFont typeface="Arial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Workshops</a:t>
            </a:r>
          </a:p>
          <a:p>
            <a:pPr marL="230188" lvl="1" indent="-114300">
              <a:buFont typeface="Arial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Seminars</a:t>
            </a:r>
          </a:p>
          <a:p>
            <a:pPr marL="230188" lvl="1" indent="-114300">
              <a:buFont typeface="Arial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Learning </a:t>
            </a:r>
            <a:r>
              <a:rPr lang="en-US" sz="1200" dirty="0" smtClean="0">
                <a:latin typeface="Calibri" panose="020F0502020204030204" pitchFamily="34" charset="0"/>
              </a:rPr>
              <a:t>Community</a:t>
            </a:r>
          </a:p>
          <a:p>
            <a:pPr marL="230188" lvl="1" indent="-114300">
              <a:buFont typeface="Arial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Priority consideration for admission into the larger S-STEM program</a:t>
            </a:r>
            <a:endParaRPr lang="en-US" sz="1200" dirty="0" smtClean="0"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64519" y="441530"/>
            <a:ext cx="3078034" cy="1626371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1500" b="1" i="1" dirty="0" smtClean="0">
                <a:solidFill>
                  <a:srgbClr val="E0012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Do I Qualify?</a:t>
            </a:r>
            <a:endParaRPr lang="en-US" sz="1500" b="1" i="1" dirty="0">
              <a:solidFill>
                <a:srgbClr val="E00122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latin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</a:rPr>
              <a:t> </a:t>
            </a:r>
            <a:r>
              <a:rPr lang="en-US" sz="1200" dirty="0" smtClean="0">
                <a:latin typeface="Calibri" panose="020F0502020204030204" pitchFamily="34" charset="0"/>
              </a:rPr>
              <a:t>To </a:t>
            </a:r>
            <a:r>
              <a:rPr lang="en-US" sz="1200" dirty="0">
                <a:latin typeface="Calibri" panose="020F0502020204030204" pitchFamily="34" charset="0"/>
              </a:rPr>
              <a:t>qualify to participate in </a:t>
            </a:r>
            <a:r>
              <a:rPr lang="en-US" sz="1200" i="1" dirty="0" smtClean="0">
                <a:latin typeface="Calibri" panose="020F0502020204030204" pitchFamily="34" charset="0"/>
              </a:rPr>
              <a:t>the FSSP</a:t>
            </a:r>
            <a:r>
              <a:rPr lang="en-US" sz="1200" dirty="0" smtClean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…</a:t>
            </a:r>
          </a:p>
          <a:p>
            <a:pPr marL="191030" indent="-191030"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You must desire be successful in college and in your career</a:t>
            </a:r>
          </a:p>
          <a:p>
            <a:pPr marL="191030" indent="-191030">
              <a:buFont typeface="Arial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You must be</a:t>
            </a:r>
            <a:r>
              <a:rPr lang="en-US" sz="1200" dirty="0" smtClean="0">
                <a:latin typeface="Calibri" panose="020F0502020204030204" pitchFamily="34" charset="0"/>
              </a:rPr>
              <a:t> a member of an underrepresented minority</a:t>
            </a:r>
            <a:endParaRPr lang="en-US" sz="1200" dirty="0">
              <a:latin typeface="Calibri" panose="020F0502020204030204" pitchFamily="34" charset="0"/>
            </a:endParaRPr>
          </a:p>
          <a:p>
            <a:pPr marL="191030" indent="-191030">
              <a:buFont typeface="Arial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You must demonstrate your </a:t>
            </a:r>
            <a:r>
              <a:rPr lang="en-US" sz="1200" dirty="0">
                <a:latin typeface="Calibri" panose="020F0502020204030204" pitchFamily="34" charset="0"/>
              </a:rPr>
              <a:t>commitment to </a:t>
            </a:r>
            <a:r>
              <a:rPr lang="en-US" sz="1200" dirty="0" smtClean="0">
                <a:latin typeface="Calibri" panose="020F0502020204030204" pitchFamily="34" charset="0"/>
              </a:rPr>
              <a:t>succeed</a:t>
            </a:r>
            <a:endParaRPr lang="en-US" sz="1200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21" y="1468047"/>
            <a:ext cx="1337573" cy="178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42375" y="3599099"/>
            <a:ext cx="336398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500" b="1" i="1" u="sng" dirty="0" smtClean="0">
                <a:solidFill>
                  <a:srgbClr val="E0012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All FSSP Participants Receive $1500 during their Freshman Year!</a:t>
            </a:r>
            <a:endParaRPr lang="en-US" sz="1500" b="1" i="1" u="sng" dirty="0">
              <a:solidFill>
                <a:srgbClr val="E00122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26112" y="4876125"/>
            <a:ext cx="3078034" cy="887707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1500" b="1" i="1" dirty="0" smtClean="0">
                <a:solidFill>
                  <a:srgbClr val="E00122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I Want to Apply!</a:t>
            </a:r>
            <a:endParaRPr lang="en-US" sz="1500" b="1" i="1" dirty="0">
              <a:solidFill>
                <a:srgbClr val="E00122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latin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</a:rPr>
              <a:t> </a:t>
            </a:r>
            <a:r>
              <a:rPr lang="en-US" sz="1200" dirty="0" smtClean="0">
                <a:latin typeface="Calibri" panose="020F0502020204030204" pitchFamily="34" charset="0"/>
              </a:rPr>
              <a:t>To submit an application, please visit the following website:</a:t>
            </a:r>
          </a:p>
          <a:p>
            <a:r>
              <a:rPr lang="en-US" sz="1200" dirty="0" smtClean="0">
                <a:latin typeface="Calibri" panose="020F0502020204030204" pitchFamily="34" charset="0"/>
                <a:hlinkClick r:id="rId7"/>
              </a:rPr>
              <a:t>https://www.ceas3.uc.edu/sstem-bcee/apply/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5163"/>
      </p:ext>
    </p:extLst>
  </p:cSld>
  <p:clrMapOvr>
    <a:masterClrMapping/>
  </p:clrMapOvr>
</p:sld>
</file>

<file path=ppt/theme/theme1.xml><?xml version="1.0" encoding="utf-8"?>
<a:theme xmlns:a="http://schemas.openxmlformats.org/drawingml/2006/main" name="uc11red_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uc11red_ppt</Template>
  <TotalTime>624</TotalTime>
  <Words>158</Words>
  <Application>Microsoft Office PowerPoint</Application>
  <PresentationFormat>Custom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Helvetica Neue</vt:lpstr>
      <vt:lpstr>Myriad Pro</vt:lpstr>
      <vt:lpstr>ÇlÇr ñæí©</vt:lpstr>
      <vt:lpstr>Arial</vt:lpstr>
      <vt:lpstr>ＭＳ Ｐゴシック</vt:lpstr>
      <vt:lpstr>Calibri</vt:lpstr>
      <vt:lpstr>uc11red_ppt</vt:lpstr>
      <vt:lpstr>PowerPoint Presentation</vt:lpstr>
    </vt:vector>
  </TitlesOfParts>
  <Company>University of Cincinnati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Lilit  Yeghiazarian</dc:creator>
  <cp:lastModifiedBy>Greg L Saylor</cp:lastModifiedBy>
  <cp:revision>56</cp:revision>
  <cp:lastPrinted>2014-07-25T08:17:22Z</cp:lastPrinted>
  <dcterms:created xsi:type="dcterms:W3CDTF">2014-05-16T22:05:08Z</dcterms:created>
  <dcterms:modified xsi:type="dcterms:W3CDTF">2015-06-30T03:28:59Z</dcterms:modified>
</cp:coreProperties>
</file>