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8" r:id="rId3"/>
    <p:sldId id="273" r:id="rId4"/>
    <p:sldId id="263" r:id="rId5"/>
    <p:sldId id="277" r:id="rId6"/>
    <p:sldId id="266" r:id="rId7"/>
    <p:sldId id="257" r:id="rId8"/>
    <p:sldId id="258" r:id="rId9"/>
    <p:sldId id="259" r:id="rId10"/>
    <p:sldId id="274" r:id="rId11"/>
    <p:sldId id="260" r:id="rId12"/>
    <p:sldId id="267" r:id="rId13"/>
    <p:sldId id="268" r:id="rId14"/>
    <p:sldId id="276" r:id="rId15"/>
    <p:sldId id="261" r:id="rId16"/>
    <p:sldId id="264" r:id="rId1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1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make%20up%20composi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Foundation  Analysis</a:t>
            </a:r>
          </a:p>
        </c:rich>
      </c:tx>
      <c:layout>
        <c:manualLayout>
          <c:xMode val="edge"/>
          <c:yMode val="edge"/>
          <c:x val="0.35968383770566337"/>
          <c:y val="2.0000000000000007E-2"/>
        </c:manualLayout>
      </c:layout>
    </c:title>
    <c:plotArea>
      <c:layout>
        <c:manualLayout>
          <c:layoutTarget val="inner"/>
          <c:xMode val="edge"/>
          <c:yMode val="edge"/>
          <c:x val="0.31911351706036767"/>
          <c:y val="0.13200641586468359"/>
          <c:w val="0.5050822397200343"/>
          <c:h val="0.71900165257120696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1"/>
            </a:solidFill>
          </c:spPr>
          <c:val>
            <c:numRef>
              <c:f>Sheet1!$D$28:$D$35</c:f>
              <c:numCache>
                <c:formatCode>0.00%</c:formatCode>
                <c:ptCount val="8"/>
                <c:pt idx="0">
                  <c:v>1.2814070351758799E-2</c:v>
                </c:pt>
                <c:pt idx="1">
                  <c:v>0.4221105527638192</c:v>
                </c:pt>
                <c:pt idx="2">
                  <c:v>0.1736180904522614</c:v>
                </c:pt>
                <c:pt idx="3">
                  <c:v>2.9396984924623115E-2</c:v>
                </c:pt>
                <c:pt idx="4">
                  <c:v>0.14924623115577901</c:v>
                </c:pt>
                <c:pt idx="5">
                  <c:v>0.10452261306532662</c:v>
                </c:pt>
                <c:pt idx="6">
                  <c:v>0.10829145728643222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rgbClr val="E00122"/>
            </a:solidFill>
          </c:spPr>
          <c:val>
            <c:numRef>
              <c:f>Sheet1!$E$28:$E$35</c:f>
              <c:numCache>
                <c:formatCode>0.00%</c:formatCode>
                <c:ptCount val="8"/>
                <c:pt idx="0">
                  <c:v>0.1383358856559469</c:v>
                </c:pt>
                <c:pt idx="1">
                  <c:v>3.8667687595712111E-2</c:v>
                </c:pt>
                <c:pt idx="2">
                  <c:v>0.37812659520163372</c:v>
                </c:pt>
                <c:pt idx="3">
                  <c:v>6.291475242470651E-2</c:v>
                </c:pt>
                <c:pt idx="4">
                  <c:v>1.5186319550791218E-2</c:v>
                </c:pt>
                <c:pt idx="5">
                  <c:v>7.5421133231240459E-2</c:v>
                </c:pt>
                <c:pt idx="6">
                  <c:v>5.0663603879530401E-2</c:v>
                </c:pt>
                <c:pt idx="7">
                  <c:v>0.29134762633996947</c:v>
                </c:pt>
              </c:numCache>
            </c:numRef>
          </c:val>
        </c:ser>
        <c:axId val="36653696"/>
        <c:axId val="38774272"/>
      </c:barChart>
      <c:catAx>
        <c:axId val="3665369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Element </a:t>
                </a:r>
              </a:p>
            </c:rich>
          </c:tx>
          <c:layout>
            <c:manualLayout>
              <c:xMode val="edge"/>
              <c:yMode val="edge"/>
              <c:x val="0.49058508311461119"/>
              <c:y val="0.9199737532808403"/>
            </c:manualLayout>
          </c:layout>
        </c:title>
        <c:majorTickMark val="none"/>
        <c:tickLblPos val="none"/>
        <c:crossAx val="38774272"/>
        <c:crosses val="autoZero"/>
        <c:auto val="1"/>
        <c:lblAlgn val="ctr"/>
        <c:lblOffset val="100"/>
      </c:catAx>
      <c:valAx>
        <c:axId val="3877427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Percent Composition</a:t>
                </a:r>
              </a:p>
            </c:rich>
          </c:tx>
        </c:title>
        <c:numFmt formatCode="0.00%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6653696"/>
        <c:crosses val="autoZero"/>
        <c:crossBetween val="between"/>
      </c:valAx>
    </c:plotArea>
    <c:plotVisOnly val="1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0.31875</cdr:x>
      <cdr:y>0.86015</cdr:y>
    </cdr:from>
    <cdr:to>
      <cdr:x>0.94346</cdr:x>
      <cdr:y>0.94349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9342" y="3121506"/>
          <a:ext cx="3683258" cy="302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 Na    Si       </a:t>
          </a:r>
          <a:r>
            <a:rPr lang="en-US" sz="1100" b="1" dirty="0"/>
            <a:t>Bi   </a:t>
          </a:r>
          <a:r>
            <a:rPr lang="en-US" sz="1100" b="1" dirty="0" smtClean="0"/>
            <a:t>   </a:t>
          </a:r>
          <a:r>
            <a:rPr lang="en-US" sz="1100" b="1" dirty="0" err="1"/>
            <a:t>Cl</a:t>
          </a:r>
          <a:r>
            <a:rPr lang="en-US" sz="1100" b="1" dirty="0"/>
            <a:t>   </a:t>
          </a:r>
          <a:r>
            <a:rPr lang="en-US" sz="1100" b="1" dirty="0" smtClean="0"/>
            <a:t>    </a:t>
          </a:r>
          <a:r>
            <a:rPr lang="en-US" sz="1100" b="1" dirty="0"/>
            <a:t>K</a:t>
          </a:r>
          <a:r>
            <a:rPr lang="en-US" sz="1100" b="1" baseline="0" dirty="0"/>
            <a:t>    </a:t>
          </a:r>
          <a:r>
            <a:rPr lang="en-US" sz="1100" b="1" baseline="0" dirty="0" smtClean="0"/>
            <a:t>   </a:t>
          </a:r>
          <a:r>
            <a:rPr lang="en-US" sz="1100" b="1" baseline="0" dirty="0"/>
            <a:t>Ti  </a:t>
          </a:r>
          <a:r>
            <a:rPr lang="en-US" sz="1100" b="1" baseline="0" dirty="0" smtClean="0"/>
            <a:t>    </a:t>
          </a:r>
          <a:r>
            <a:rPr lang="en-US" sz="1100" b="1" baseline="0" dirty="0"/>
            <a:t>Fe </a:t>
          </a:r>
          <a:r>
            <a:rPr lang="en-US" sz="1100" b="1" baseline="0" dirty="0" smtClean="0"/>
            <a:t>      </a:t>
          </a:r>
          <a:r>
            <a:rPr lang="en-US" sz="1100" b="1" baseline="0" dirty="0"/>
            <a:t>Zn</a:t>
          </a:r>
          <a:endParaRPr lang="en-US" sz="1100" b="1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0.89667</cdr:x>
      <cdr:y>0.55526</cdr:y>
    </cdr:from>
    <cdr:to>
      <cdr:x>0.99124</cdr:x>
      <cdr:y>0.70889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76801" y="1962150"/>
          <a:ext cx="51435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0.94557</cdr:x>
      <cdr:y>0.38</cdr:y>
    </cdr:from>
    <cdr:to>
      <cdr:x>0.98434</cdr:x>
      <cdr:y>0.44299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5791200" y="1447800"/>
          <a:ext cx="237464" cy="24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0.94557</cdr:x>
      <cdr:y>0.52</cdr:y>
    </cdr:from>
    <cdr:to>
      <cdr:x>0.98434</cdr:x>
      <cdr:y>0.58299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5791200" y="1981200"/>
          <a:ext cx="237464" cy="240000"/>
        </a:xfrm>
        <a:prstGeom xmlns:a="http://schemas.openxmlformats.org/drawingml/2006/main" prst="rect">
          <a:avLst/>
        </a:prstGeom>
        <a:solidFill xmlns:a="http://schemas.openxmlformats.org/drawingml/2006/main">
          <a:srgbClr val="E00122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Arial"/>
            </a:defRPr>
          </a:lvl1pPr>
          <a:lvl2pPr marL="457200" indent="0">
            <a:defRPr sz="1100">
              <a:solidFill>
                <a:srgbClr val="FFFFFF"/>
              </a:solidFill>
              <a:latin typeface="Arial"/>
            </a:defRPr>
          </a:lvl2pPr>
          <a:lvl3pPr marL="914400" indent="0">
            <a:defRPr sz="1100">
              <a:solidFill>
                <a:srgbClr val="FFFFFF"/>
              </a:solidFill>
              <a:latin typeface="Arial"/>
            </a:defRPr>
          </a:lvl3pPr>
          <a:lvl4pPr marL="1371600" indent="0">
            <a:defRPr sz="1100">
              <a:solidFill>
                <a:srgbClr val="FFFFFF"/>
              </a:solidFill>
              <a:latin typeface="Arial"/>
            </a:defRPr>
          </a:lvl4pPr>
          <a:lvl5pPr marL="1828800" indent="0">
            <a:defRPr sz="1100">
              <a:solidFill>
                <a:srgbClr val="FFFFFF"/>
              </a:solidFill>
              <a:latin typeface="Arial"/>
            </a:defRPr>
          </a:lvl5pPr>
          <a:lvl6pPr marL="2286000" indent="0">
            <a:defRPr sz="1100">
              <a:solidFill>
                <a:srgbClr val="FFFFFF"/>
              </a:solidFill>
              <a:latin typeface="Arial"/>
            </a:defRPr>
          </a:lvl6pPr>
          <a:lvl7pPr marL="2743200" indent="0">
            <a:defRPr sz="1100">
              <a:solidFill>
                <a:srgbClr val="FFFFFF"/>
              </a:solidFill>
              <a:latin typeface="Arial"/>
            </a:defRPr>
          </a:lvl7pPr>
          <a:lvl8pPr marL="3200400" indent="0">
            <a:defRPr sz="1100">
              <a:solidFill>
                <a:srgbClr val="FFFFFF"/>
              </a:solidFill>
              <a:latin typeface="Arial"/>
            </a:defRPr>
          </a:lvl8pPr>
          <a:lvl9pPr marL="3657600" indent="0">
            <a:defRPr sz="11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endParaRPr lang="en-US" dirty="0">
            <a:solidFill>
              <a:srgbClr val="E0012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64C7E0B-F513-4BD1-8398-A855F9E79239}" type="datetimeFigureOut">
              <a:rPr lang="en-US"/>
              <a:pPr>
                <a:defRPr/>
              </a:pPr>
              <a:t>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2FB1996-E246-4658-89C0-9E1FEB781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5DAB72-D853-4E42-BD0F-9E691715A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E759F-8437-40C5-AEDB-A739B466A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77E2-F6B9-4415-BEBE-88EA4DCAA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4275-482C-4FC8-AF59-9FC239469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6CA8C-D632-42A7-A1A6-9EF538588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0DAAD-891A-47C1-9458-2E8A6196B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FA3DD-88CC-4897-A4F0-8D590A361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3182-B374-4F64-9D29-BDE7B29CD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67F6F-651B-4E39-924E-4112FB61E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613D6-69A3-4A28-9276-71269C60C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63B8B-EDF3-4BE6-A319-BB4A4C29F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B017F-41C7-4428-9BD6-6CA143030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5742CA3-43A2-4697-A03D-F967F2841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forUC01_96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543550"/>
            <a:ext cx="914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Applications of Nanotechnology in Health and Beauty Products</a:t>
            </a:r>
          </a:p>
        </p:txBody>
      </p:sp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1905000" y="3962400"/>
            <a:ext cx="5257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/>
              <a:t>Tracy G. Howard, Woodward Career Technical H.S. </a:t>
            </a:r>
          </a:p>
          <a:p>
            <a:pPr algn="ctr"/>
            <a:endParaRPr lang="en-US" sz="2200"/>
          </a:p>
          <a:p>
            <a:pPr algn="ctr"/>
            <a:r>
              <a:rPr lang="en-US" sz="2200"/>
              <a:t>Michelle Marlow, Hughes STEM H.S.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Scanning Electron Microscope</a:t>
            </a:r>
          </a:p>
        </p:txBody>
      </p:sp>
      <p:sp>
        <p:nvSpPr>
          <p:cNvPr id="2457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Electron Beam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Magnification capabilities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EDAX software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Characterization-Scanning Electron Microscope</a:t>
            </a:r>
          </a:p>
        </p:txBody>
      </p:sp>
      <p:pic>
        <p:nvPicPr>
          <p:cNvPr id="25602" name="Content Placeholder 3" descr="SampleB_50Kx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1371600"/>
            <a:ext cx="5649913" cy="4572000"/>
          </a:xfrm>
        </p:spPr>
      </p:pic>
      <p:grpSp>
        <p:nvGrpSpPr>
          <p:cNvPr id="25603" name="Group 9"/>
          <p:cNvGrpSpPr>
            <a:grpSpLocks/>
          </p:cNvGrpSpPr>
          <p:nvPr/>
        </p:nvGrpSpPr>
        <p:grpSpPr bwMode="auto">
          <a:xfrm>
            <a:off x="4870450" y="3657600"/>
            <a:ext cx="1143000" cy="152400"/>
            <a:chOff x="7620000" y="3733800"/>
            <a:chExt cx="1143000" cy="152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0" y="3810000"/>
              <a:ext cx="1143000" cy="0"/>
            </a:xfrm>
            <a:prstGeom prst="line">
              <a:avLst/>
            </a:prstGeom>
            <a:ln w="22225">
              <a:solidFill>
                <a:srgbClr val="E001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7543800" y="3810000"/>
              <a:ext cx="152400" cy="0"/>
            </a:xfrm>
            <a:prstGeom prst="line">
              <a:avLst/>
            </a:prstGeom>
            <a:ln w="22225">
              <a:solidFill>
                <a:srgbClr val="E001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8686800" y="3810000"/>
              <a:ext cx="152400" cy="0"/>
            </a:xfrm>
            <a:prstGeom prst="line">
              <a:avLst/>
            </a:prstGeom>
            <a:ln w="22225">
              <a:solidFill>
                <a:srgbClr val="E001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4" name="TextBox 10"/>
          <p:cNvSpPr txBox="1">
            <a:spLocks noChangeArrowheads="1"/>
          </p:cNvSpPr>
          <p:nvPr/>
        </p:nvSpPr>
        <p:spPr bwMode="auto">
          <a:xfrm>
            <a:off x="5092700" y="37338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500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7"/>
          <p:cNvGrpSpPr>
            <a:grpSpLocks/>
          </p:cNvGrpSpPr>
          <p:nvPr/>
        </p:nvGrpSpPr>
        <p:grpSpPr bwMode="auto">
          <a:xfrm>
            <a:off x="457200" y="1295400"/>
            <a:ext cx="4876800" cy="3760788"/>
            <a:chOff x="381000" y="1219200"/>
            <a:chExt cx="4876800" cy="3761250"/>
          </a:xfrm>
        </p:grpSpPr>
        <p:pic>
          <p:nvPicPr>
            <p:cNvPr id="26634" name="Picture 2" descr="Spcgenmaps"/>
            <p:cNvPicPr>
              <a:picLocks noChangeAspect="1" noChangeArrowheads="1"/>
            </p:cNvPicPr>
            <p:nvPr/>
          </p:nvPicPr>
          <p:blipFill>
            <a:blip r:embed="rId3"/>
            <a:srcRect t="7840"/>
            <a:stretch>
              <a:fillRect/>
            </a:stretch>
          </p:blipFill>
          <p:spPr bwMode="auto">
            <a:xfrm>
              <a:off x="381000" y="1524000"/>
              <a:ext cx="4800600" cy="3456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 rot="10800000" flipV="1">
              <a:off x="1524000" y="1219200"/>
              <a:ext cx="3733800" cy="11431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3124022" y="1981378"/>
              <a:ext cx="2895956" cy="1371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26" name="TextBox 15"/>
          <p:cNvSpPr txBox="1">
            <a:spLocks noChangeArrowheads="1"/>
          </p:cNvSpPr>
          <p:nvPr/>
        </p:nvSpPr>
        <p:spPr bwMode="auto">
          <a:xfrm>
            <a:off x="5257800" y="914400"/>
            <a:ext cx="350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Elemental analysis confirms the nanoparticles are gold</a:t>
            </a:r>
          </a:p>
        </p:txBody>
      </p:sp>
      <p:pic>
        <p:nvPicPr>
          <p:cNvPr id="26627" name="Picture 3" descr="geni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0550" y="1752600"/>
            <a:ext cx="3219450" cy="2514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628" name="Title 8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EDAX Software</a:t>
            </a:r>
          </a:p>
        </p:txBody>
      </p:sp>
      <p:grpSp>
        <p:nvGrpSpPr>
          <p:cNvPr id="26629" name="Group 12"/>
          <p:cNvGrpSpPr>
            <a:grpSpLocks/>
          </p:cNvGrpSpPr>
          <p:nvPr/>
        </p:nvGrpSpPr>
        <p:grpSpPr bwMode="auto">
          <a:xfrm>
            <a:off x="6096000" y="2286000"/>
            <a:ext cx="304800" cy="152400"/>
            <a:chOff x="7620000" y="3733800"/>
            <a:chExt cx="1143000" cy="1524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620000" y="3810000"/>
              <a:ext cx="1143000" cy="0"/>
            </a:xfrm>
            <a:prstGeom prst="line">
              <a:avLst/>
            </a:prstGeom>
            <a:ln w="22225">
              <a:solidFill>
                <a:srgbClr val="E001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7543800" y="3810000"/>
              <a:ext cx="152400" cy="0"/>
            </a:xfrm>
            <a:prstGeom prst="line">
              <a:avLst/>
            </a:prstGeom>
            <a:ln w="22225">
              <a:solidFill>
                <a:srgbClr val="E001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8686800" y="3810000"/>
              <a:ext cx="152400" cy="0"/>
            </a:xfrm>
            <a:prstGeom prst="line">
              <a:avLst/>
            </a:prstGeom>
            <a:ln w="22225">
              <a:solidFill>
                <a:srgbClr val="E001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30" name="TextBox 17"/>
          <p:cNvSpPr txBox="1">
            <a:spLocks noChangeArrowheads="1"/>
          </p:cNvSpPr>
          <p:nvPr/>
        </p:nvSpPr>
        <p:spPr bwMode="auto">
          <a:xfrm>
            <a:off x="5867400" y="24384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200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Health and Beauty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algn="ctr" eaLnBrk="1" hangingPunct="1"/>
            <a:r>
              <a:rPr lang="en-US" smtClean="0"/>
              <a:t>Synthetic vs. ‘natural’ make up </a:t>
            </a:r>
          </a:p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685800" y="1981200"/>
          <a:ext cx="6124576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7010400" y="342900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Synthetic</a:t>
            </a:r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7010400" y="38862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Natural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Appreciation of nanotechnology and nanoparticles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Successful synthesis of gold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Application, Careers, Society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Future Work </a:t>
            </a:r>
          </a:p>
        </p:txBody>
      </p:sp>
      <p:sp>
        <p:nvSpPr>
          <p:cNvPr id="29698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44963"/>
          </a:xfrm>
        </p:spPr>
        <p:txBody>
          <a:bodyPr/>
          <a:lstStyle/>
          <a:p>
            <a:pPr eaLnBrk="1" hangingPunct="1"/>
            <a:r>
              <a:rPr lang="en-US" smtClean="0"/>
              <a:t>Continue to explore green synthesis of metallic nanoparticles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Composition of make up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Negative factors of nanoparticles to the environment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Acknowledgments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Dr. Doug Kohls (Project PI)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Kelly Cross (GA)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Andrea Burrows (Grant Coordinator)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Dr. Anant Kukreti (Lead PI)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rgbClr val="E00122"/>
                </a:solidFill>
                <a:latin typeface="+mj-lt"/>
                <a:ea typeface="+mj-ea"/>
                <a:cs typeface="+mj-cs"/>
              </a:rPr>
              <a:t>The Participants</a:t>
            </a:r>
            <a:endParaRPr lang="en-US" sz="4400" b="1" kern="0" dirty="0">
              <a:solidFill>
                <a:srgbClr val="E0012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4" descr="n840740741_1100873_1528.jpg"/>
          <p:cNvPicPr>
            <a:picLocks noChangeAspect="1"/>
          </p:cNvPicPr>
          <p:nvPr/>
        </p:nvPicPr>
        <p:blipFill>
          <a:blip r:embed="rId3"/>
          <a:srcRect l="44702" r="18211" b="12914"/>
          <a:stretch>
            <a:fillRect/>
          </a:stretch>
        </p:blipFill>
        <p:spPr bwMode="auto">
          <a:xfrm>
            <a:off x="838200" y="1042988"/>
            <a:ext cx="2133600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GEDC1961.JPG"/>
          <p:cNvPicPr>
            <a:picLocks noChangeAspect="1"/>
          </p:cNvPicPr>
          <p:nvPr/>
        </p:nvPicPr>
        <p:blipFill>
          <a:blip r:embed="rId4"/>
          <a:srcRect l="11147" t="34525" r="42680" b="7143"/>
          <a:stretch>
            <a:fillRect/>
          </a:stretch>
        </p:blipFill>
        <p:spPr bwMode="auto">
          <a:xfrm>
            <a:off x="5486400" y="1143000"/>
            <a:ext cx="2209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Content Placeholder 7" descr="city philadelphia picture.gif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" y="2952750"/>
            <a:ext cx="3124200" cy="2844800"/>
          </a:xfrm>
        </p:spPr>
      </p:pic>
      <p:pic>
        <p:nvPicPr>
          <p:cNvPr id="16389" name="Picture 7" descr="Chrome-Skyline from Devou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3276600"/>
            <a:ext cx="3667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Objectives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Background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Research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Conclusion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Acknowledgments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Analyze the importance of size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Synthesis of nanoparticles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Identify and characterize nanoparticles in health and beauty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and Motivation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Daizy Philip-green synthesis of metallic nanoparticles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Can we actually make silver and gold?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Nanotechnology and nanoparticles awareness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Size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1 nm = 10</a:t>
            </a:r>
            <a:r>
              <a:rPr lang="en-US" baseline="30000" smtClean="0"/>
              <a:t>-9</a:t>
            </a:r>
            <a:r>
              <a:rPr lang="en-US" smtClean="0"/>
              <a:t> m 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Nanoparticle =?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Why is size importance?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/>
              <a:t>Chemical features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/>
              <a:t>Reactivity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/>
              <a:t>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Synthesis of Metallic Nanoparticles 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Green synthesis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/>
              <a:t>Gold via Honey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/>
              <a:t>Gold via </a:t>
            </a:r>
            <a:r>
              <a:rPr lang="en-US" i="1" smtClean="0"/>
              <a:t>Hibiscus </a:t>
            </a:r>
            <a:r>
              <a:rPr lang="en-US" smtClean="0"/>
              <a:t>plant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/>
              <a:t>Silver via chemicals &amp; Geranium plant 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60438"/>
          </a:xfrm>
        </p:spPr>
        <p:txBody>
          <a:bodyPr/>
          <a:lstStyle/>
          <a:p>
            <a:pPr eaLnBrk="1" hangingPunct="1"/>
            <a:r>
              <a:rPr lang="en-US" smtClean="0"/>
              <a:t>Synthesis</a:t>
            </a:r>
          </a:p>
        </p:txBody>
      </p:sp>
      <p:pic>
        <p:nvPicPr>
          <p:cNvPr id="22530" name="Picture 4" descr="DSCF0095.JPG"/>
          <p:cNvPicPr>
            <a:picLocks noChangeAspect="1"/>
          </p:cNvPicPr>
          <p:nvPr/>
        </p:nvPicPr>
        <p:blipFill>
          <a:blip r:embed="rId3"/>
          <a:srcRect l="27083" t="13889" r="8333"/>
          <a:stretch>
            <a:fillRect/>
          </a:stretch>
        </p:blipFill>
        <p:spPr bwMode="auto">
          <a:xfrm>
            <a:off x="152400" y="1066800"/>
            <a:ext cx="3048000" cy="304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1" name="Picture 6" descr="DSCF009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066800"/>
            <a:ext cx="30480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2" name="Content Placeholder 3" descr="DSCF0115.JPG"/>
          <p:cNvPicPr>
            <a:picLocks noGrp="1" noChangeAspect="1"/>
          </p:cNvPicPr>
          <p:nvPr>
            <p:ph idx="1"/>
          </p:nvPr>
        </p:nvPicPr>
        <p:blipFill>
          <a:blip r:embed="rId5"/>
          <a:srcRect l="10857" t="31989" r="8330" b="24237"/>
          <a:stretch>
            <a:fillRect/>
          </a:stretch>
        </p:blipFill>
        <p:spPr>
          <a:xfrm>
            <a:off x="3429000" y="3733800"/>
            <a:ext cx="4403725" cy="1789113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Microscopy and Spectroscopy Instruments</a:t>
            </a:r>
          </a:p>
        </p:txBody>
      </p:sp>
      <p:sp>
        <p:nvSpPr>
          <p:cNvPr id="23554" name="Content Placeholder 7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Dynamic Light Scattering (DLS)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Ultraviolet-visible spectroscopy (UV/Vis)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Scanning Electron Microscope (SEM)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Transmission Electron Microscope (TEM)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205</Words>
  <Application>Microsoft Office PowerPoint</Application>
  <PresentationFormat>On-screen Show (4:3)</PresentationFormat>
  <Paragraphs>72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Default Design</vt:lpstr>
      <vt:lpstr>Applications of Nanotechnology in Health and Beauty Products</vt:lpstr>
      <vt:lpstr>Slide 2</vt:lpstr>
      <vt:lpstr>Outline</vt:lpstr>
      <vt:lpstr>Objectives</vt:lpstr>
      <vt:lpstr>Background and Motivation</vt:lpstr>
      <vt:lpstr>Size</vt:lpstr>
      <vt:lpstr>Synthesis of Metallic Nanoparticles </vt:lpstr>
      <vt:lpstr>Synthesis</vt:lpstr>
      <vt:lpstr>Microscopy and Spectroscopy Instruments</vt:lpstr>
      <vt:lpstr>Scanning Electron Microscope</vt:lpstr>
      <vt:lpstr>Characterization-Scanning Electron Microscope</vt:lpstr>
      <vt:lpstr>EDAX Software</vt:lpstr>
      <vt:lpstr>Health and Beauty</vt:lpstr>
      <vt:lpstr>Conclusion</vt:lpstr>
      <vt:lpstr>Future Work </vt:lpstr>
      <vt:lpstr>Acknowledgments</vt:lpstr>
    </vt:vector>
  </TitlesOfParts>
  <Company>University of Cincinnati, uc.edu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RET User 7</dc:creator>
  <cp:lastModifiedBy>College of Engineering</cp:lastModifiedBy>
  <cp:revision>72</cp:revision>
  <dcterms:created xsi:type="dcterms:W3CDTF">2007-07-19T21:04:34Z</dcterms:created>
  <dcterms:modified xsi:type="dcterms:W3CDTF">2012-01-08T23:47:20Z</dcterms:modified>
</cp:coreProperties>
</file>