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8" r:id="rId7"/>
    <p:sldId id="263" r:id="rId8"/>
    <p:sldId id="264" r:id="rId9"/>
    <p:sldId id="266" r:id="rId10"/>
    <p:sldId id="267" r:id="rId11"/>
    <p:sldId id="269" r:id="rId12"/>
    <p:sldId id="271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ratel\Documents\RA\acid%20catalytic%20pretreatment\02-18-2010-Experimental%20Data%20for%20acid%20catalytic%20pretreatmen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ET%20User%202\AppData\Local\Microsoft\Windows\Temporary%20Internet%20Files\Low\Content.IE5\TOHG8836\GC-MS_result_for_RET_2010-modified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1803003791192869E-2"/>
          <c:y val="2.9100529100529095E-2"/>
          <c:w val="0.70396471274424033"/>
          <c:h val="0.88751760196642038"/>
        </c:manualLayout>
      </c:layout>
      <c:scatterChart>
        <c:scatterStyle val="lineMarker"/>
        <c:ser>
          <c:idx val="0"/>
          <c:order val="0"/>
          <c:tx>
            <c:v>FFA Conversion 56C 15% FFA 5.557%</c:v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trendline>
            <c:trendlineType val="log"/>
            <c:dispRSqr val="1"/>
            <c:dispEq val="1"/>
            <c:trendlineLbl>
              <c:layout>
                <c:manualLayout>
                  <c:x val="0.18419695285837095"/>
                  <c:y val="5.895038605611206E-2"/>
                </c:manualLayout>
              </c:layout>
              <c:numFmt formatCode="General" sourceLinked="0"/>
            </c:trendlineLbl>
          </c:trendline>
          <c:xVal>
            <c:numRef>
              <c:f>'[02-18-2010-Experimental Data for acid catalytic pretreatment.xlsx]07-12-2010'!$C$5:$C$21</c:f>
              <c:numCache>
                <c:formatCode>General</c:formatCode>
                <c:ptCount val="1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17</c:v>
                </c:pt>
                <c:pt idx="7">
                  <c:v>22</c:v>
                </c:pt>
                <c:pt idx="8">
                  <c:v>27</c:v>
                </c:pt>
                <c:pt idx="9">
                  <c:v>37</c:v>
                </c:pt>
                <c:pt idx="10">
                  <c:v>47</c:v>
                </c:pt>
                <c:pt idx="11">
                  <c:v>62</c:v>
                </c:pt>
                <c:pt idx="12">
                  <c:v>77</c:v>
                </c:pt>
                <c:pt idx="13">
                  <c:v>107</c:v>
                </c:pt>
                <c:pt idx="14">
                  <c:v>137</c:v>
                </c:pt>
                <c:pt idx="15">
                  <c:v>167</c:v>
                </c:pt>
                <c:pt idx="16">
                  <c:v>197</c:v>
                </c:pt>
              </c:numCache>
            </c:numRef>
          </c:xVal>
          <c:yVal>
            <c:numRef>
              <c:f>'[02-18-2010-Experimental Data for acid catalytic pretreatment.xlsx]07-12-2010'!$G$5:$G$21</c:f>
              <c:numCache>
                <c:formatCode>0.00%</c:formatCode>
                <c:ptCount val="17"/>
                <c:pt idx="0">
                  <c:v>2.4999999999999911E-2</c:v>
                </c:pt>
                <c:pt idx="1">
                  <c:v>2.4999999999999911E-2</c:v>
                </c:pt>
                <c:pt idx="2">
                  <c:v>0.12500000000000006</c:v>
                </c:pt>
                <c:pt idx="3">
                  <c:v>2.4999999999999911E-2</c:v>
                </c:pt>
                <c:pt idx="4">
                  <c:v>2.4999999999999911E-2</c:v>
                </c:pt>
                <c:pt idx="5">
                  <c:v>0.1</c:v>
                </c:pt>
                <c:pt idx="6">
                  <c:v>0.1</c:v>
                </c:pt>
                <c:pt idx="7">
                  <c:v>0.17500000000000004</c:v>
                </c:pt>
                <c:pt idx="8">
                  <c:v>0.1</c:v>
                </c:pt>
                <c:pt idx="9">
                  <c:v>0.25</c:v>
                </c:pt>
                <c:pt idx="10">
                  <c:v>0.25</c:v>
                </c:pt>
                <c:pt idx="11">
                  <c:v>0.27500000000000002</c:v>
                </c:pt>
                <c:pt idx="12">
                  <c:v>0.30000000000000032</c:v>
                </c:pt>
                <c:pt idx="13">
                  <c:v>0.37500000000000072</c:v>
                </c:pt>
                <c:pt idx="14">
                  <c:v>0.42500000000000032</c:v>
                </c:pt>
                <c:pt idx="15">
                  <c:v>0.50000000000000011</c:v>
                </c:pt>
                <c:pt idx="16">
                  <c:v>0.57500000000000062</c:v>
                </c:pt>
              </c:numCache>
            </c:numRef>
          </c:yVal>
        </c:ser>
        <c:ser>
          <c:idx val="1"/>
          <c:order val="1"/>
          <c:tx>
            <c:v>FFA Conversion 56C 15% FFA 4.567%</c:v>
          </c:tx>
          <c:spPr>
            <a:ln w="28575">
              <a:noFill/>
            </a:ln>
          </c:spPr>
          <c:trendline>
            <c:trendlineType val="log"/>
            <c:dispRSqr val="1"/>
            <c:dispEq val="1"/>
            <c:trendlineLbl>
              <c:layout>
                <c:manualLayout>
                  <c:x val="9.5868571984057613E-3"/>
                  <c:y val="-2.965670957796945E-2"/>
                </c:manualLayout>
              </c:layout>
              <c:numFmt formatCode="General" sourceLinked="0"/>
            </c:trendlineLbl>
          </c:trendline>
          <c:xVal>
            <c:numRef>
              <c:f>'[02-18-2010-Experimental Data for acid catalytic pretreatment.xlsx]07-14-2010'!$C$5:$C$27</c:f>
              <c:numCache>
                <c:formatCode>General</c:formatCode>
                <c:ptCount val="2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17</c:v>
                </c:pt>
                <c:pt idx="7">
                  <c:v>22</c:v>
                </c:pt>
                <c:pt idx="8">
                  <c:v>27</c:v>
                </c:pt>
                <c:pt idx="9">
                  <c:v>37</c:v>
                </c:pt>
                <c:pt idx="10">
                  <c:v>47</c:v>
                </c:pt>
                <c:pt idx="11">
                  <c:v>62</c:v>
                </c:pt>
                <c:pt idx="12">
                  <c:v>77</c:v>
                </c:pt>
                <c:pt idx="13">
                  <c:v>107</c:v>
                </c:pt>
                <c:pt idx="14">
                  <c:v>137</c:v>
                </c:pt>
                <c:pt idx="15">
                  <c:v>167</c:v>
                </c:pt>
                <c:pt idx="16">
                  <c:v>197</c:v>
                </c:pt>
                <c:pt idx="17">
                  <c:v>227</c:v>
                </c:pt>
                <c:pt idx="18">
                  <c:v>257</c:v>
                </c:pt>
                <c:pt idx="19">
                  <c:v>287</c:v>
                </c:pt>
                <c:pt idx="20">
                  <c:v>317</c:v>
                </c:pt>
                <c:pt idx="21">
                  <c:v>347</c:v>
                </c:pt>
                <c:pt idx="22">
                  <c:v>377</c:v>
                </c:pt>
              </c:numCache>
            </c:numRef>
          </c:xVal>
          <c:yVal>
            <c:numRef>
              <c:f>'[02-18-2010-Experimental Data for acid catalytic pretreatment.xlsx]07-14-2010'!$G$5:$G$27</c:f>
              <c:numCache>
                <c:formatCode>0.00%</c:formatCode>
                <c:ptCount val="23"/>
                <c:pt idx="0">
                  <c:v>2.5641025641025699E-2</c:v>
                </c:pt>
                <c:pt idx="1">
                  <c:v>5.7692307692307716E-2</c:v>
                </c:pt>
                <c:pt idx="2">
                  <c:v>5.7692307692307716E-2</c:v>
                </c:pt>
                <c:pt idx="3">
                  <c:v>0.26923076923076938</c:v>
                </c:pt>
                <c:pt idx="4">
                  <c:v>5.7692307692307716E-2</c:v>
                </c:pt>
                <c:pt idx="5">
                  <c:v>0.19230769230769254</c:v>
                </c:pt>
                <c:pt idx="6">
                  <c:v>0.17307692307692304</c:v>
                </c:pt>
                <c:pt idx="7">
                  <c:v>0.23076923076923153</c:v>
                </c:pt>
                <c:pt idx="8">
                  <c:v>0.30769230769230782</c:v>
                </c:pt>
                <c:pt idx="9">
                  <c:v>0.31346153846153829</c:v>
                </c:pt>
                <c:pt idx="10">
                  <c:v>0.35256410256410281</c:v>
                </c:pt>
                <c:pt idx="11">
                  <c:v>0.42307692307692396</c:v>
                </c:pt>
                <c:pt idx="12">
                  <c:v>0.42307692307692396</c:v>
                </c:pt>
                <c:pt idx="13">
                  <c:v>0.44230769230769346</c:v>
                </c:pt>
                <c:pt idx="14">
                  <c:v>0.53846153846153844</c:v>
                </c:pt>
                <c:pt idx="15">
                  <c:v>0.50641025641025639</c:v>
                </c:pt>
                <c:pt idx="16">
                  <c:v>0.64102564102564163</c:v>
                </c:pt>
                <c:pt idx="17">
                  <c:v>0.57051282051282048</c:v>
                </c:pt>
                <c:pt idx="18">
                  <c:v>0.57051282051282048</c:v>
                </c:pt>
                <c:pt idx="19">
                  <c:v>0.57051282051282048</c:v>
                </c:pt>
                <c:pt idx="20">
                  <c:v>0.57051282051282048</c:v>
                </c:pt>
                <c:pt idx="21">
                  <c:v>0.60897435897435903</c:v>
                </c:pt>
                <c:pt idx="22">
                  <c:v>0.64743589743590035</c:v>
                </c:pt>
              </c:numCache>
            </c:numRef>
          </c:yVal>
        </c:ser>
        <c:ser>
          <c:idx val="2"/>
          <c:order val="2"/>
          <c:tx>
            <c:v>FFA Conversion 58C 10% FFA 4.756%</c:v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trendline>
            <c:trendlineType val="log"/>
            <c:dispRSqr val="1"/>
            <c:dispEq val="1"/>
            <c:trendlineLbl>
              <c:layout>
                <c:manualLayout>
                  <c:x val="0.24824005107469763"/>
                  <c:y val="-5.6519379252350725E-2"/>
                </c:manualLayout>
              </c:layout>
              <c:numFmt formatCode="General" sourceLinked="0"/>
            </c:trendlineLbl>
          </c:trendline>
          <c:xVal>
            <c:numRef>
              <c:f>'[02-18-2010-Experimental Data for acid catalytic pretreatment.xlsx]07-08-2010'!$C$5:$C$20</c:f>
              <c:numCache>
                <c:formatCode>General</c:formatCode>
                <c:ptCount val="1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17</c:v>
                </c:pt>
                <c:pt idx="7">
                  <c:v>22</c:v>
                </c:pt>
                <c:pt idx="8">
                  <c:v>27</c:v>
                </c:pt>
                <c:pt idx="9">
                  <c:v>37</c:v>
                </c:pt>
                <c:pt idx="10">
                  <c:v>47</c:v>
                </c:pt>
                <c:pt idx="11">
                  <c:v>62</c:v>
                </c:pt>
                <c:pt idx="12">
                  <c:v>77</c:v>
                </c:pt>
                <c:pt idx="13">
                  <c:v>107</c:v>
                </c:pt>
                <c:pt idx="14">
                  <c:v>137</c:v>
                </c:pt>
                <c:pt idx="15">
                  <c:v>167</c:v>
                </c:pt>
              </c:numCache>
            </c:numRef>
          </c:xVal>
          <c:yVal>
            <c:numRef>
              <c:f>'[02-18-2010-Experimental Data for acid catalytic pretreatment.xlsx]07-08-2010'!$G$5:$G$20</c:f>
              <c:numCache>
                <c:formatCode>0.00%</c:formatCode>
                <c:ptCount val="16"/>
                <c:pt idx="0">
                  <c:v>2.5027162557459598E-2</c:v>
                </c:pt>
                <c:pt idx="1">
                  <c:v>7.5025769605794795E-2</c:v>
                </c:pt>
                <c:pt idx="2">
                  <c:v>5.0026466081627134E-2</c:v>
                </c:pt>
                <c:pt idx="3">
                  <c:v>7.5025769605794795E-2</c:v>
                </c:pt>
                <c:pt idx="4">
                  <c:v>0.10002507312996246</c:v>
                </c:pt>
                <c:pt idx="5">
                  <c:v>0.12502437665413013</c:v>
                </c:pt>
                <c:pt idx="6">
                  <c:v>0.17502298370246613</c:v>
                </c:pt>
                <c:pt idx="7">
                  <c:v>0.15002368017829787</c:v>
                </c:pt>
                <c:pt idx="8">
                  <c:v>0.17502298370246613</c:v>
                </c:pt>
                <c:pt idx="9">
                  <c:v>0.20002228722663321</c:v>
                </c:pt>
                <c:pt idx="10">
                  <c:v>0.25002089427497004</c:v>
                </c:pt>
                <c:pt idx="11">
                  <c:v>0.30001950132330507</c:v>
                </c:pt>
                <c:pt idx="12">
                  <c:v>0.37501741189580889</c:v>
                </c:pt>
                <c:pt idx="13">
                  <c:v>0.40001671541997597</c:v>
                </c:pt>
                <c:pt idx="14">
                  <c:v>0.42501601894414393</c:v>
                </c:pt>
                <c:pt idx="15">
                  <c:v>0.47501462599247968</c:v>
                </c:pt>
              </c:numCache>
            </c:numRef>
          </c:yVal>
        </c:ser>
        <c:ser>
          <c:idx val="3"/>
          <c:order val="3"/>
          <c:tx>
            <c:v>FFA Conversion 56C 15% FFA 5.026% (50:1)</c:v>
          </c:tx>
          <c:spPr>
            <a:ln w="28575">
              <a:noFill/>
            </a:ln>
          </c:spPr>
          <c:trendline>
            <c:trendlineType val="log"/>
            <c:dispRSqr val="1"/>
            <c:dispEq val="1"/>
            <c:trendlineLbl>
              <c:layout>
                <c:manualLayout>
                  <c:x val="-0.15803246816370187"/>
                  <c:y val="-1.3227513227513242E-2"/>
                </c:manualLayout>
              </c:layout>
              <c:numFmt formatCode="General" sourceLinked="0"/>
            </c:trendlineLbl>
          </c:trendline>
          <c:xVal>
            <c:numRef>
              <c:f>'[02-18-2010-Experimental Data for acid catalytic pretreatment.xlsx]07-21-2010'!$C$5:$C$26</c:f>
              <c:numCache>
                <c:formatCode>General</c:formatCode>
                <c:ptCount val="2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17</c:v>
                </c:pt>
                <c:pt idx="7">
                  <c:v>22</c:v>
                </c:pt>
                <c:pt idx="8">
                  <c:v>27</c:v>
                </c:pt>
                <c:pt idx="9">
                  <c:v>37</c:v>
                </c:pt>
                <c:pt idx="10">
                  <c:v>47</c:v>
                </c:pt>
                <c:pt idx="11">
                  <c:v>62</c:v>
                </c:pt>
                <c:pt idx="12">
                  <c:v>77</c:v>
                </c:pt>
                <c:pt idx="13">
                  <c:v>107</c:v>
                </c:pt>
                <c:pt idx="14">
                  <c:v>137</c:v>
                </c:pt>
                <c:pt idx="15">
                  <c:v>167</c:v>
                </c:pt>
                <c:pt idx="16">
                  <c:v>197</c:v>
                </c:pt>
                <c:pt idx="17">
                  <c:v>227</c:v>
                </c:pt>
                <c:pt idx="18">
                  <c:v>257</c:v>
                </c:pt>
                <c:pt idx="19">
                  <c:v>287</c:v>
                </c:pt>
                <c:pt idx="20">
                  <c:v>317</c:v>
                </c:pt>
                <c:pt idx="21">
                  <c:v>347</c:v>
                </c:pt>
              </c:numCache>
            </c:numRef>
          </c:xVal>
          <c:yVal>
            <c:numRef>
              <c:f>'[02-18-2010-Experimental Data for acid catalytic pretreatment.xlsx]07-21-2010'!$G$5:$G$26</c:f>
              <c:numCache>
                <c:formatCode>0.00%</c:formatCode>
                <c:ptCount val="22"/>
                <c:pt idx="0">
                  <c:v>0.16535433070866154</c:v>
                </c:pt>
                <c:pt idx="1">
                  <c:v>0.22047244094488222</c:v>
                </c:pt>
                <c:pt idx="2">
                  <c:v>0.40944881889763868</c:v>
                </c:pt>
                <c:pt idx="3">
                  <c:v>0.40944881889763868</c:v>
                </c:pt>
                <c:pt idx="4">
                  <c:v>0.50393700787401552</c:v>
                </c:pt>
                <c:pt idx="5">
                  <c:v>0.46456692913385966</c:v>
                </c:pt>
                <c:pt idx="6">
                  <c:v>0.58267716535433056</c:v>
                </c:pt>
                <c:pt idx="7">
                  <c:v>0.6377952755905546</c:v>
                </c:pt>
                <c:pt idx="8">
                  <c:v>0.64566929133858686</c:v>
                </c:pt>
                <c:pt idx="9">
                  <c:v>0.71653543307086665</c:v>
                </c:pt>
                <c:pt idx="10">
                  <c:v>0.7716535433070878</c:v>
                </c:pt>
                <c:pt idx="11">
                  <c:v>0.78740157480314954</c:v>
                </c:pt>
                <c:pt idx="12">
                  <c:v>0.83464566929133865</c:v>
                </c:pt>
                <c:pt idx="13">
                  <c:v>0.81102362204724421</c:v>
                </c:pt>
                <c:pt idx="14">
                  <c:v>0.81102362204724421</c:v>
                </c:pt>
                <c:pt idx="15">
                  <c:v>0.81102362204724421</c:v>
                </c:pt>
                <c:pt idx="16">
                  <c:v>0.85826771653543443</c:v>
                </c:pt>
                <c:pt idx="17">
                  <c:v>0.85826771653543443</c:v>
                </c:pt>
                <c:pt idx="18">
                  <c:v>0.9055118110236221</c:v>
                </c:pt>
                <c:pt idx="19">
                  <c:v>0.9055118110236221</c:v>
                </c:pt>
                <c:pt idx="20">
                  <c:v>0.9055118110236221</c:v>
                </c:pt>
                <c:pt idx="21">
                  <c:v>0.9055118110236221</c:v>
                </c:pt>
              </c:numCache>
            </c:numRef>
          </c:yVal>
        </c:ser>
        <c:axId val="35306880"/>
        <c:axId val="35308672"/>
      </c:scatterChart>
      <c:valAx>
        <c:axId val="35306880"/>
        <c:scaling>
          <c:orientation val="minMax"/>
          <c:max val="400"/>
        </c:scaling>
        <c:axPos val="b"/>
        <c:numFmt formatCode="General" sourceLinked="1"/>
        <c:tickLblPos val="nextTo"/>
        <c:crossAx val="35308672"/>
        <c:crosses val="autoZero"/>
        <c:crossBetween val="midCat"/>
      </c:valAx>
      <c:valAx>
        <c:axId val="35308672"/>
        <c:scaling>
          <c:orientation val="minMax"/>
          <c:max val="1"/>
          <c:min val="0"/>
        </c:scaling>
        <c:axPos val="l"/>
        <c:majorGridlines/>
        <c:numFmt formatCode="0.00%" sourceLinked="1"/>
        <c:tickLblPos val="nextTo"/>
        <c:crossAx val="35306880"/>
        <c:crosses val="autoZero"/>
        <c:crossBetween val="midCat"/>
      </c:valAx>
      <c:spPr>
        <a:solidFill>
          <a:srgbClr val="92D050"/>
        </a:solidFill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80401234567901236"/>
          <c:y val="0.35151731033620798"/>
          <c:w val="0.19598765432098775"/>
          <c:h val="0.36310294546515032"/>
        </c:manualLayout>
      </c:layout>
    </c:legend>
    <c:plotVisOnly val="1"/>
  </c:chart>
  <c:spPr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01014936082651"/>
          <c:y val="7.906772538264191E-2"/>
          <c:w val="0.65247317993017862"/>
          <c:h val="0.66733190169410694"/>
        </c:manualLayout>
      </c:layout>
      <c:barChart>
        <c:barDir val="col"/>
        <c:grouping val="clustered"/>
        <c:ser>
          <c:idx val="0"/>
          <c:order val="0"/>
          <c:tx>
            <c:v>Zoo</c:v>
          </c:tx>
          <c:spPr>
            <a:solidFill>
              <a:srgbClr val="0070C0"/>
            </a:solidFill>
          </c:spPr>
          <c:cat>
            <c:strRef>
              <c:f>'Canola EE'!$A$2:$A$11</c:f>
              <c:strCache>
                <c:ptCount val="10"/>
                <c:pt idx="0">
                  <c:v>C15:0</c:v>
                </c:pt>
                <c:pt idx="1">
                  <c:v>C16:0</c:v>
                </c:pt>
                <c:pt idx="2">
                  <c:v>C17:0</c:v>
                </c:pt>
                <c:pt idx="3">
                  <c:v>C17:1</c:v>
                </c:pt>
                <c:pt idx="4">
                  <c:v>C17:2</c:v>
                </c:pt>
                <c:pt idx="5">
                  <c:v>C18:0</c:v>
                </c:pt>
                <c:pt idx="6">
                  <c:v>C18:1</c:v>
                </c:pt>
                <c:pt idx="7">
                  <c:v>C18:2</c:v>
                </c:pt>
                <c:pt idx="8">
                  <c:v>C20:0</c:v>
                </c:pt>
                <c:pt idx="9">
                  <c:v>C20:1</c:v>
                </c:pt>
              </c:strCache>
            </c:strRef>
          </c:cat>
          <c:val>
            <c:numRef>
              <c:f>Zoo!$D$3:$D$11</c:f>
              <c:numCache>
                <c:formatCode>0.00%</c:formatCode>
                <c:ptCount val="9"/>
                <c:pt idx="0">
                  <c:v>0.14761322375545641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8.2881030565913491E-2</c:v>
                </c:pt>
                <c:pt idx="5">
                  <c:v>0.29419936064154728</c:v>
                </c:pt>
                <c:pt idx="6">
                  <c:v>0.47217176146611439</c:v>
                </c:pt>
                <c:pt idx="7">
                  <c:v>3.134623570968509E-3</c:v>
                </c:pt>
                <c:pt idx="8">
                  <c:v>2.4943160695979436E-3</c:v>
                </c:pt>
              </c:numCache>
            </c:numRef>
          </c:val>
        </c:ser>
        <c:ser>
          <c:idx val="3"/>
          <c:order val="1"/>
          <c:tx>
            <c:v>Canola ME</c:v>
          </c:tx>
          <c:spPr>
            <a:solidFill>
              <a:srgbClr val="FFFF00"/>
            </a:solidFill>
          </c:spPr>
          <c:cat>
            <c:strRef>
              <c:f>'Canola EE'!$A$2:$A$11</c:f>
              <c:strCache>
                <c:ptCount val="10"/>
                <c:pt idx="0">
                  <c:v>C15:0</c:v>
                </c:pt>
                <c:pt idx="1">
                  <c:v>C16:0</c:v>
                </c:pt>
                <c:pt idx="2">
                  <c:v>C17:0</c:v>
                </c:pt>
                <c:pt idx="3">
                  <c:v>C17:1</c:v>
                </c:pt>
                <c:pt idx="4">
                  <c:v>C17:2</c:v>
                </c:pt>
                <c:pt idx="5">
                  <c:v>C18:0</c:v>
                </c:pt>
                <c:pt idx="6">
                  <c:v>C18:1</c:v>
                </c:pt>
                <c:pt idx="7">
                  <c:v>C18:2</c:v>
                </c:pt>
                <c:pt idx="8">
                  <c:v>C20:0</c:v>
                </c:pt>
                <c:pt idx="9">
                  <c:v>C20:1</c:v>
                </c:pt>
              </c:strCache>
            </c:strRef>
          </c:cat>
          <c:val>
            <c:numRef>
              <c:f>'Canola ME'!$D$3:$D$11</c:f>
              <c:numCache>
                <c:formatCode>0.00%</c:formatCode>
                <c:ptCount val="9"/>
                <c:pt idx="0">
                  <c:v>0.10239444982559319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3.1577475833704814E-2</c:v>
                </c:pt>
                <c:pt idx="5">
                  <c:v>0.56998711220632781</c:v>
                </c:pt>
                <c:pt idx="6">
                  <c:v>0.29067773852612661</c:v>
                </c:pt>
                <c:pt idx="7">
                  <c:v>5.3632236082474813E-3</c:v>
                </c:pt>
                <c:pt idx="8">
                  <c:v>1.3974741533127485E-2</c:v>
                </c:pt>
              </c:numCache>
            </c:numRef>
          </c:val>
        </c:ser>
        <c:ser>
          <c:idx val="4"/>
          <c:order val="2"/>
          <c:tx>
            <c:v>Canola EE</c:v>
          </c:tx>
          <c:spPr>
            <a:solidFill>
              <a:srgbClr val="C00000"/>
            </a:solidFill>
          </c:spPr>
          <c:cat>
            <c:strRef>
              <c:f>'Canola EE'!$A$2:$A$11</c:f>
              <c:strCache>
                <c:ptCount val="10"/>
                <c:pt idx="0">
                  <c:v>C15:0</c:v>
                </c:pt>
                <c:pt idx="1">
                  <c:v>C16:0</c:v>
                </c:pt>
                <c:pt idx="2">
                  <c:v>C17:0</c:v>
                </c:pt>
                <c:pt idx="3">
                  <c:v>C17:1</c:v>
                </c:pt>
                <c:pt idx="4">
                  <c:v>C17:2</c:v>
                </c:pt>
                <c:pt idx="5">
                  <c:v>C18:0</c:v>
                </c:pt>
                <c:pt idx="6">
                  <c:v>C18:1</c:v>
                </c:pt>
                <c:pt idx="7">
                  <c:v>C18:2</c:v>
                </c:pt>
                <c:pt idx="8">
                  <c:v>C20:0</c:v>
                </c:pt>
                <c:pt idx="9">
                  <c:v>C20:1</c:v>
                </c:pt>
              </c:strCache>
            </c:strRef>
          </c:cat>
          <c:val>
            <c:numRef>
              <c:f>'Canola EE'!$D$2:$D$11</c:f>
              <c:numCache>
                <c:formatCode>0.00%</c:formatCode>
                <c:ptCount val="10"/>
                <c:pt idx="0">
                  <c:v>2.9653303810067769E-2</c:v>
                </c:pt>
                <c:pt idx="1">
                  <c:v>5.5981023560759763E-2</c:v>
                </c:pt>
                <c:pt idx="2">
                  <c:v>2.4835387748371666E-3</c:v>
                </c:pt>
                <c:pt idx="3">
                  <c:v>0.35473628098329718</c:v>
                </c:pt>
                <c:pt idx="4">
                  <c:v>7.0910654262301767E-2</c:v>
                </c:pt>
                <c:pt idx="5">
                  <c:v>1.7620088013596529E-2</c:v>
                </c:pt>
                <c:pt idx="6">
                  <c:v>0.31553598218988926</c:v>
                </c:pt>
                <c:pt idx="7">
                  <c:v>0.16438843768415259</c:v>
                </c:pt>
                <c:pt idx="8">
                  <c:v>5.0875541361182627E-3</c:v>
                </c:pt>
                <c:pt idx="9">
                  <c:v>1.3256440395047893E-2</c:v>
                </c:pt>
              </c:numCache>
            </c:numRef>
          </c:val>
        </c:ser>
        <c:axId val="35402496"/>
        <c:axId val="35404032"/>
      </c:barChart>
      <c:catAx>
        <c:axId val="35402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5404032"/>
        <c:crosses val="autoZero"/>
        <c:auto val="1"/>
        <c:lblAlgn val="ctr"/>
        <c:lblOffset val="100"/>
      </c:catAx>
      <c:valAx>
        <c:axId val="35404032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540249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0514448436663877"/>
          <c:y val="0.22852926278951977"/>
          <c:w val="0.16411117906378198"/>
          <c:h val="0.36923032647234877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solidFill>
        <a:srgbClr val="000000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0.43689</cdr:x>
      <cdr:y>0.81818</cdr:y>
    </cdr:from>
    <cdr:to>
      <cdr:x>0.54109</cdr:x>
      <cdr:y>0.875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0" y="3429000"/>
          <a:ext cx="817825" cy="238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Esters</a:t>
          </a:r>
        </a:p>
      </cdr:txBody>
    </cdr:sp>
  </cdr:relSizeAnchor>
  <cdr:relSizeAnchor xmlns:cdr="http://schemas.openxmlformats.org/drawingml/2006/chartDrawing">
    <cdr:from>
      <cdr:x>0.02158</cdr:x>
      <cdr:y>0.25843</cdr:y>
    </cdr:from>
    <cdr:to>
      <cdr:x>0.04802</cdr:x>
      <cdr:y>0.67036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" y="3505200"/>
          <a:ext cx="560094" cy="5587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Relative</a:t>
          </a:r>
          <a:r>
            <a:rPr lang="en-US" sz="1200" baseline="0" dirty="0"/>
            <a:t> </a:t>
          </a:r>
          <a:r>
            <a:rPr lang="en-US" sz="1200" baseline="0" dirty="0" err="1"/>
            <a:t>Concentraion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0.26214</cdr:x>
      <cdr:y>0</cdr:y>
    </cdr:from>
    <cdr:to>
      <cdr:x>0.69739</cdr:x>
      <cdr:y>0.05732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57400" y="0"/>
          <a:ext cx="3416103" cy="2489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GC/MS Analysis for Biodiesel Components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0.47573</cdr:x>
      <cdr:y>0.87273</cdr:y>
    </cdr:from>
    <cdr:to>
      <cdr:x>0.52427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3800" y="3657600"/>
          <a:ext cx="381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050" dirty="0" smtClean="0"/>
            <a:t>Zoo represents waste cooking oil from the Cincinnati Zoo reacted with methanol.  Canola ME represents virgin canola oil reacted </a:t>
          </a:r>
        </a:p>
        <a:p xmlns:a="http://schemas.openxmlformats.org/drawingml/2006/main">
          <a:pPr algn="ctr"/>
          <a:r>
            <a:rPr lang="en-US" sz="1050" dirty="0" smtClean="0"/>
            <a:t>with methanol.  Canola EE represents virgin canola oil reacted with ethanol.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C16509-8DF3-4B44-93A6-C6FCD826D156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C2AC08-0049-4D6E-A46E-3D4B0714F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65C5A7-D538-4ED1-B3B9-28A3B50053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0A8E7-668C-4E49-9DB1-79AC81EFBBB7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5B45C-93FA-4382-9875-8B4AF997A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4C16-8729-4922-83C1-CD111CEE9C22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94B8F-C13D-49F1-81BD-86F64075F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594C0-65EC-454E-9B3E-03E52A9EF8FA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1E03-687B-4967-8D7D-AA0AA0A9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BCDF-B46F-45EB-8295-F0E7947B73C5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F61E-BFD6-4DAC-A334-B160D16AB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8082D-123E-45D4-B410-DFE4676CD1C1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EC28E-F8E0-4788-9F73-E8EE4745A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3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3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0CBD2-5E8A-43B5-9795-5AE83074B46D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B3ED-79EC-4B46-BC6B-EB78F0174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E9BFC-AF49-49EA-AC86-664BFB2BAC12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8BBD-0F59-4477-B587-01BCF52D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5F883-2867-4F65-B101-EA911E8E9401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D354D-9C95-4E35-B09E-695119C2B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BF05-1562-4B8C-985C-B1DF17920D84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8EA5-112F-4B85-8917-5CFDE7DB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7697-308D-43FA-8D1D-200A36195F9C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D28F7-1C0D-4AB4-B948-96B6CE12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C040D-E16F-4B86-8409-120CD6E64970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966E3-2C12-4A86-B34B-74829C525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forUC05_9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C49024E0-E1B8-45A3-9824-E8745B791B5E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BCDA1A61-32F5-48F2-B926-E5272A65D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/>
          <a:lstStyle/>
          <a:p>
            <a:r>
              <a:rPr lang="en-US" smtClean="0"/>
              <a:t>Biodiesel for Research and Education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smtClean="0"/>
              <a:t>Research Presentation</a:t>
            </a:r>
          </a:p>
          <a:p>
            <a:endParaRPr lang="en-US" sz="2800" smtClean="0"/>
          </a:p>
          <a:p>
            <a:r>
              <a:rPr lang="en-US" sz="2400" smtClean="0"/>
              <a:t>Jennifer Keiner</a:t>
            </a:r>
          </a:p>
          <a:p>
            <a:r>
              <a:rPr lang="en-US" sz="2400" smtClean="0"/>
              <a:t>Chris Behm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77200" cy="1143000"/>
          </a:xfrm>
        </p:spPr>
        <p:txBody>
          <a:bodyPr/>
          <a:lstStyle/>
          <a:p>
            <a:r>
              <a:rPr lang="en-US" smtClean="0"/>
              <a:t>Results &amp; Conclusions 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3429000"/>
            <a:ext cx="5562600" cy="2514600"/>
          </a:xfrm>
        </p:spPr>
        <p:txBody>
          <a:bodyPr/>
          <a:lstStyle/>
          <a:p>
            <a:r>
              <a:rPr lang="en-US" sz="2000" smtClean="0"/>
              <a:t>Left picture:  Waste water from biodiesel washing.</a:t>
            </a:r>
          </a:p>
          <a:p>
            <a:r>
              <a:rPr lang="en-US" sz="2000" smtClean="0"/>
              <a:t>Left was only water and was cloudy after the 2</a:t>
            </a:r>
            <a:r>
              <a:rPr lang="en-US" sz="2000" baseline="30000" smtClean="0"/>
              <a:t>nd</a:t>
            </a:r>
            <a:r>
              <a:rPr lang="en-US" sz="2000" smtClean="0"/>
              <a:t> wash.</a:t>
            </a:r>
          </a:p>
          <a:p>
            <a:r>
              <a:rPr lang="en-US" sz="2000" smtClean="0"/>
              <a:t>Water was not as effective as citric acid solution after the first  and second wash.</a:t>
            </a:r>
          </a:p>
          <a:p>
            <a:r>
              <a:rPr lang="en-US" sz="2000" smtClean="0"/>
              <a:t>Concentration of citric acid had a minimal effect. </a:t>
            </a:r>
          </a:p>
        </p:txBody>
      </p:sp>
      <p:pic>
        <p:nvPicPr>
          <p:cNvPr id="23555" name="Picture 2" descr="C:\Users\RET User 2\AppData\Local\Microsoft\Windows\Temporary Internet Files\Low\Content.IE5\6BIL40GW\phot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962400" cy="16764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3557" name="Picture 1" descr="C:\Users\RET User 2\AppData\Local\Microsoft\Windows\Temporary Internet Files\Low\Content.IE5\89BV9KTV\photo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8382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Production comparing methanol and ethanol</a:t>
            </a:r>
          </a:p>
          <a:p>
            <a:pPr lvl="1"/>
            <a:r>
              <a:rPr lang="en-US" sz="2000" smtClean="0"/>
              <a:t>Materials</a:t>
            </a:r>
          </a:p>
          <a:p>
            <a:pPr lvl="2"/>
            <a:r>
              <a:rPr lang="en-US" sz="1600" smtClean="0"/>
              <a:t>Canola oil produced with ethanol and methanol</a:t>
            </a:r>
          </a:p>
          <a:p>
            <a:pPr lvl="2"/>
            <a:r>
              <a:rPr lang="en-US" sz="1600" smtClean="0"/>
              <a:t>WCO from different sources produced with methanol</a:t>
            </a:r>
          </a:p>
          <a:p>
            <a:pPr lvl="2"/>
            <a:endParaRPr lang="en-US" sz="1600" smtClean="0"/>
          </a:p>
          <a:p>
            <a:pPr lvl="2"/>
            <a:endParaRPr lang="en-US" sz="1600" smtClean="0"/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Procedure</a:t>
            </a:r>
          </a:p>
          <a:p>
            <a:pPr lvl="1"/>
            <a:r>
              <a:rPr lang="en-US" sz="2000" smtClean="0"/>
              <a:t>Produce biodiesel by transesterfication</a:t>
            </a:r>
          </a:p>
          <a:p>
            <a:pPr lvl="1"/>
            <a:r>
              <a:rPr lang="en-US" sz="2000" smtClean="0"/>
              <a:t>Wash biodiesel</a:t>
            </a:r>
          </a:p>
          <a:p>
            <a:pPr lvl="1"/>
            <a:r>
              <a:rPr lang="en-US" sz="2000" smtClean="0"/>
              <a:t>Dilute biodiesel with DCM for use in GC</a:t>
            </a:r>
          </a:p>
          <a:p>
            <a:pPr lvl="1"/>
            <a:r>
              <a:rPr lang="en-US" sz="2000" smtClean="0"/>
              <a:t>Run samples through the GC</a:t>
            </a:r>
          </a:p>
          <a:p>
            <a:pPr lvl="1"/>
            <a:endParaRPr lang="en-US" sz="2000" smtClean="0"/>
          </a:p>
        </p:txBody>
      </p:sp>
      <p:pic>
        <p:nvPicPr>
          <p:cNvPr id="25604" name="Picture 2" descr="C:\Users\RET User 2\AppData\Local\Microsoft\Windows\Temporary Internet Files\Low\Content.IE5\89BV9KTV\phot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2672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4800600" y="5410200"/>
            <a:ext cx="1530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Dilution of Biodiesel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77200" cy="1143000"/>
          </a:xfrm>
        </p:spPr>
        <p:txBody>
          <a:bodyPr/>
          <a:lstStyle/>
          <a:p>
            <a:r>
              <a:rPr lang="en-US" sz="2400" smtClean="0"/>
              <a:t>GC Results</a:t>
            </a:r>
          </a:p>
        </p:txBody>
      </p:sp>
      <p:sp>
        <p:nvSpPr>
          <p:cNvPr id="26626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5029200"/>
            <a:ext cx="6324600" cy="1828800"/>
          </a:xfrm>
        </p:spPr>
        <p:txBody>
          <a:bodyPr/>
          <a:lstStyle/>
          <a:p>
            <a:r>
              <a:rPr lang="en-US" sz="1600" smtClean="0"/>
              <a:t>Different oil sources can yield different biodiesel ester profiles.</a:t>
            </a:r>
          </a:p>
          <a:p>
            <a:r>
              <a:rPr lang="en-US" sz="1600" smtClean="0"/>
              <a:t>Waste cooking oil and virgin canola produce similar components.</a:t>
            </a:r>
          </a:p>
          <a:p>
            <a:r>
              <a:rPr lang="en-US" sz="1600" smtClean="0"/>
              <a:t>WCO and virgin canola oil produce different relative amounts of components.</a:t>
            </a:r>
          </a:p>
          <a:p>
            <a:r>
              <a:rPr lang="en-US" sz="1600" smtClean="0"/>
              <a:t>Alcohols have direct influence on composition of biodiesel.</a:t>
            </a:r>
          </a:p>
          <a:p>
            <a:endParaRPr lang="en-US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1143000" y="8382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 </a:t>
            </a:r>
          </a:p>
        </p:txBody>
      </p:sp>
      <p:sp>
        <p:nvSpPr>
          <p:cNvPr id="27650" name="Content Placeholder 4"/>
          <p:cNvSpPr>
            <a:spLocks noGrp="1"/>
          </p:cNvSpPr>
          <p:nvPr>
            <p:ph idx="1"/>
          </p:nvPr>
        </p:nvSpPr>
        <p:spPr>
          <a:xfrm>
            <a:off x="838200" y="1524000"/>
            <a:ext cx="8077200" cy="3551238"/>
          </a:xfrm>
        </p:spPr>
        <p:txBody>
          <a:bodyPr/>
          <a:lstStyle/>
          <a:p>
            <a:r>
              <a:rPr lang="en-US" sz="2400" smtClean="0"/>
              <a:t>Determine if any other substances will allow for less water to be used in the biodiesel production.</a:t>
            </a:r>
          </a:p>
          <a:p>
            <a:r>
              <a:rPr lang="en-US" sz="2400" smtClean="0"/>
              <a:t>Investigate the kinetics of the acid pretreatment.</a:t>
            </a:r>
          </a:p>
          <a:p>
            <a:r>
              <a:rPr lang="en-US" sz="2400" smtClean="0"/>
              <a:t>Explore the next generation of biodiesel feedstock.</a:t>
            </a:r>
          </a:p>
          <a:p>
            <a:r>
              <a:rPr lang="en-US" sz="2400" smtClean="0"/>
              <a:t>Explore uses of glycerin byproduct of biodiesel for making soap.</a:t>
            </a:r>
          </a:p>
        </p:txBody>
      </p:sp>
      <p:pic>
        <p:nvPicPr>
          <p:cNvPr id="27651" name="Picture 2" descr="C:\Users\RET User 2\AppData\Local\Microsoft\Windows\Temporary Internet Files\Low\Content.IE5\TOHG8836\phot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657600"/>
            <a:ext cx="180975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5791200" y="6096000"/>
            <a:ext cx="1633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Glycerin Soap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To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Dr.Mingming Lu, Faculty Mentor</a:t>
            </a:r>
          </a:p>
          <a:p>
            <a:r>
              <a:rPr lang="en-US" smtClean="0"/>
              <a:t>Qingshi Tu, Graduate Assistant</a:t>
            </a:r>
          </a:p>
          <a:p>
            <a:r>
              <a:rPr lang="en-US" smtClean="0"/>
              <a:t>Ming Chai, Graduate Assistant</a:t>
            </a:r>
          </a:p>
          <a:p>
            <a:r>
              <a:rPr lang="en-US" smtClean="0"/>
              <a:t>Andrea Burrows, Grant Coordinator</a:t>
            </a:r>
          </a:p>
          <a:p>
            <a:r>
              <a:rPr lang="en-US" smtClean="0"/>
              <a:t>Dr.Anant Kukreti, Principle Investigator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Goals </a:t>
            </a:r>
          </a:p>
          <a:p>
            <a:r>
              <a:rPr lang="en-US" smtClean="0"/>
              <a:t>Background </a:t>
            </a:r>
          </a:p>
          <a:p>
            <a:r>
              <a:rPr lang="en-US" smtClean="0"/>
              <a:t>Procedures </a:t>
            </a:r>
          </a:p>
          <a:p>
            <a:r>
              <a:rPr lang="en-US" smtClean="0"/>
              <a:t>Results &amp; Conclusions </a:t>
            </a:r>
          </a:p>
          <a:p>
            <a:r>
              <a:rPr lang="en-US" smtClean="0"/>
              <a:t>Future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Determine the effect of parameters on the conversion of free fatty acids(FFA) of waste cooking oil(WCO)</a:t>
            </a:r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smtClean="0"/>
              <a:t>Investigate effect of citric acid washings on water consumption for biodiesel purification processes </a:t>
            </a:r>
          </a:p>
          <a:p>
            <a:endParaRPr lang="en-US" sz="2400" smtClean="0"/>
          </a:p>
          <a:p>
            <a:r>
              <a:rPr lang="en-US" sz="2400" smtClean="0"/>
              <a:t>Analyze and compare biodiesel produced using methanol and ethanol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77200" cy="3962400"/>
          </a:xfrm>
        </p:spPr>
        <p:txBody>
          <a:bodyPr/>
          <a:lstStyle/>
          <a:p>
            <a:r>
              <a:rPr lang="en-US" sz="2000" smtClean="0"/>
              <a:t>Biodiesel research started as an alternative fuel source to petroleum derived diesel, benefits include: </a:t>
            </a:r>
          </a:p>
          <a:p>
            <a:pPr lvl="1"/>
            <a:r>
              <a:rPr lang="en-US" sz="1800" smtClean="0"/>
              <a:t>A renewable energy resource</a:t>
            </a:r>
          </a:p>
          <a:p>
            <a:pPr lvl="1"/>
            <a:r>
              <a:rPr lang="en-US" sz="1800" smtClean="0"/>
              <a:t>Able to be blended with traditional diesel</a:t>
            </a:r>
          </a:p>
          <a:p>
            <a:pPr lvl="1"/>
            <a:r>
              <a:rPr lang="en-US" sz="1800" smtClean="0"/>
              <a:t>Less particulate matter, CO2 emissions, and sulfur dioxide emission</a:t>
            </a:r>
          </a:p>
          <a:p>
            <a:endParaRPr lang="en-US" sz="1800" smtClean="0"/>
          </a:p>
        </p:txBody>
      </p:sp>
      <p:pic>
        <p:nvPicPr>
          <p:cNvPr id="17411" name="Picture 2" descr="http://www.fryermanagement.com/files/bioseiselgr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825" y="3352800"/>
            <a:ext cx="66071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Cont.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Potential Problems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en-US" sz="2000" smtClean="0"/>
              <a:t>Production consumes a lot water, especially during feedstock development (growth of soybean)</a:t>
            </a:r>
          </a:p>
          <a:p>
            <a:pPr marL="742950" lvl="2" indent="-342900">
              <a:buFont typeface="Courier New" pitchFamily="49" charset="0"/>
              <a:buChar char="o"/>
            </a:pPr>
            <a:endParaRPr lang="en-US" sz="2000" smtClean="0"/>
          </a:p>
          <a:p>
            <a:r>
              <a:rPr lang="en-US" sz="2400" smtClean="0"/>
              <a:t>Solutions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smtClean="0"/>
              <a:t>Alternative feedstock that uses less water can be of great interest such as waste cooking oil 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smtClean="0"/>
              <a:t>Less water intensive techniques should be used for biodiesel purification methods (citric acid wash)</a:t>
            </a:r>
          </a:p>
          <a:p>
            <a:pPr lvl="1">
              <a:buFont typeface="Courier New" pitchFamily="49" charset="0"/>
              <a:buChar char="o"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60" name="Picture 2" descr="http://www.hielscher.com/image/biodiesel_process_chart_p05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0"/>
            <a:ext cx="5938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77200" cy="1143000"/>
          </a:xfrm>
        </p:spPr>
        <p:txBody>
          <a:bodyPr/>
          <a:lstStyle/>
          <a:p>
            <a:r>
              <a:rPr lang="en-US" smtClean="0"/>
              <a:t>Procedure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962400" cy="3551238"/>
          </a:xfrm>
        </p:spPr>
        <p:txBody>
          <a:bodyPr/>
          <a:lstStyle/>
          <a:p>
            <a:r>
              <a:rPr lang="en-US" sz="2400" smtClean="0"/>
              <a:t>Acid Pre-treatment </a:t>
            </a:r>
          </a:p>
          <a:p>
            <a:pPr lvl="1"/>
            <a:r>
              <a:rPr lang="en-US" sz="1800" smtClean="0"/>
              <a:t>Materials:</a:t>
            </a:r>
          </a:p>
          <a:p>
            <a:pPr lvl="2"/>
            <a:r>
              <a:rPr lang="en-US" sz="1600" smtClean="0"/>
              <a:t>Waste cooking oil</a:t>
            </a:r>
          </a:p>
          <a:p>
            <a:pPr lvl="2"/>
            <a:r>
              <a:rPr lang="en-US" sz="1600" smtClean="0"/>
              <a:t>Methanol, 50:1 molar ratio</a:t>
            </a:r>
          </a:p>
          <a:p>
            <a:pPr lvl="2"/>
            <a:r>
              <a:rPr lang="en-US" sz="1600" smtClean="0"/>
              <a:t>H</a:t>
            </a:r>
            <a:r>
              <a:rPr lang="en-US" sz="1600" baseline="-25000" smtClean="0"/>
              <a:t>2</a:t>
            </a:r>
            <a:r>
              <a:rPr lang="en-US" sz="1600" smtClean="0"/>
              <a:t>SO</a:t>
            </a:r>
            <a:r>
              <a:rPr lang="en-US" sz="1600" baseline="-25000" smtClean="0"/>
              <a:t>4</a:t>
            </a:r>
            <a:r>
              <a:rPr lang="en-US" sz="1600" smtClean="0"/>
              <a:t>:  (15% wt of FFA)</a:t>
            </a:r>
          </a:p>
          <a:p>
            <a:pPr lvl="2"/>
            <a:r>
              <a:rPr lang="en-US" sz="1600" smtClean="0"/>
              <a:t>Indicator solution</a:t>
            </a:r>
            <a:endParaRPr lang="en-US" sz="1800" smtClean="0"/>
          </a:p>
          <a:p>
            <a:pPr lvl="2"/>
            <a:endParaRPr lang="en-US" smtClean="0"/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962400" cy="3551238"/>
          </a:xfrm>
        </p:spPr>
        <p:txBody>
          <a:bodyPr/>
          <a:lstStyle/>
          <a:p>
            <a:pPr lvl="1">
              <a:buFontTx/>
              <a:buNone/>
            </a:pPr>
            <a:endParaRPr lang="en-US" sz="1800" smtClean="0"/>
          </a:p>
          <a:p>
            <a:pPr lvl="1"/>
            <a:r>
              <a:rPr lang="en-US" sz="1800" smtClean="0"/>
              <a:t>Procedure:</a:t>
            </a:r>
          </a:p>
          <a:p>
            <a:pPr lvl="2"/>
            <a:r>
              <a:rPr lang="en-US" sz="1600" smtClean="0"/>
              <a:t>Prepare materials according to theoretical calculations </a:t>
            </a:r>
          </a:p>
          <a:p>
            <a:pPr lvl="2"/>
            <a:endParaRPr lang="en-US" sz="1600" smtClean="0"/>
          </a:p>
          <a:p>
            <a:pPr lvl="2"/>
            <a:r>
              <a:rPr lang="en-US" sz="1600" smtClean="0"/>
              <a:t>Heat the oil to 56 C</a:t>
            </a:r>
          </a:p>
          <a:p>
            <a:pPr lvl="2"/>
            <a:endParaRPr lang="en-US" sz="1600" smtClean="0"/>
          </a:p>
          <a:p>
            <a:pPr lvl="2"/>
            <a:r>
              <a:rPr lang="en-US" sz="1600" smtClean="0"/>
              <a:t>Add the sulfuric acid and methanol mixture</a:t>
            </a:r>
          </a:p>
          <a:p>
            <a:pPr lvl="2"/>
            <a:endParaRPr lang="en-US" sz="1600" smtClean="0"/>
          </a:p>
          <a:p>
            <a:pPr lvl="2"/>
            <a:r>
              <a:rPr lang="en-US" sz="1600" smtClean="0"/>
              <a:t>Draw samples</a:t>
            </a:r>
          </a:p>
          <a:p>
            <a:pPr lvl="2"/>
            <a:endParaRPr lang="en-US" sz="1600" smtClean="0"/>
          </a:p>
          <a:p>
            <a:pPr lvl="2"/>
            <a:r>
              <a:rPr lang="en-US" sz="1600" smtClean="0"/>
              <a:t>Titrate with NaOH to determine FFA</a:t>
            </a:r>
          </a:p>
          <a:p>
            <a:endParaRPr lang="en-US" smtClean="0"/>
          </a:p>
        </p:txBody>
      </p:sp>
      <p:pic>
        <p:nvPicPr>
          <p:cNvPr id="20484" name="Picture 1" descr="C:\Users\RET User 2\AppData\Local\Microsoft\Windows\Temporary Internet Files\Low\Content.IE5\YG0N0P03\phot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505200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77200" cy="1143000"/>
          </a:xfrm>
        </p:spPr>
        <p:txBody>
          <a:bodyPr/>
          <a:lstStyle/>
          <a:p>
            <a:r>
              <a:rPr lang="en-US" smtClean="0"/>
              <a:t>Results &amp; Conclusions 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3"/>
            <a:ext cx="3962400" cy="3703637"/>
          </a:xfrm>
        </p:spPr>
        <p:txBody>
          <a:bodyPr/>
          <a:lstStyle/>
          <a:p>
            <a:endParaRPr lang="en-US" sz="2000" smtClean="0"/>
          </a:p>
        </p:txBody>
      </p:sp>
      <p:sp>
        <p:nvSpPr>
          <p:cNvPr id="21507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685800" y="13716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3886200" y="5943600"/>
            <a:ext cx="1884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Time (Minutes)</a:t>
            </a: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 rot="5400000">
            <a:off x="62706" y="3442494"/>
            <a:ext cx="1220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FFA</a:t>
            </a:r>
          </a:p>
          <a:p>
            <a:pPr algn="ctr"/>
            <a:r>
              <a:rPr lang="en-US" sz="1600"/>
              <a:t>Conversion</a:t>
            </a:r>
          </a:p>
        </p:txBody>
      </p:sp>
      <p:sp>
        <p:nvSpPr>
          <p:cNvPr id="21511" name="TextBox 10"/>
          <p:cNvSpPr txBox="1">
            <a:spLocks noChangeArrowheads="1"/>
          </p:cNvSpPr>
          <p:nvPr/>
        </p:nvSpPr>
        <p:spPr bwMode="auto">
          <a:xfrm>
            <a:off x="3124200" y="1066800"/>
            <a:ext cx="307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Conversion of FFA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77200" cy="1143000"/>
          </a:xfrm>
        </p:spPr>
        <p:txBody>
          <a:bodyPr/>
          <a:lstStyle/>
          <a:p>
            <a:r>
              <a:rPr lang="en-US" smtClean="0"/>
              <a:t>Procedure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962400" cy="3551238"/>
          </a:xfrm>
        </p:spPr>
        <p:txBody>
          <a:bodyPr/>
          <a:lstStyle/>
          <a:p>
            <a:r>
              <a:rPr lang="en-US" sz="2400" smtClean="0"/>
              <a:t>Citric Acid Wash</a:t>
            </a:r>
          </a:p>
          <a:p>
            <a:pPr lvl="1"/>
            <a:r>
              <a:rPr lang="en-US" sz="1800" smtClean="0"/>
              <a:t>Materials:</a:t>
            </a:r>
          </a:p>
          <a:p>
            <a:pPr lvl="2"/>
            <a:r>
              <a:rPr lang="en-US" sz="1600" smtClean="0"/>
              <a:t>Crude biodiesel</a:t>
            </a:r>
          </a:p>
          <a:p>
            <a:pPr lvl="2"/>
            <a:r>
              <a:rPr lang="en-US" sz="1600" smtClean="0"/>
              <a:t>1:1 ratio of wash of water, 2%, 3%, and 4% citric acid solution to biodiesel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962400" cy="3551238"/>
          </a:xfrm>
        </p:spPr>
        <p:txBody>
          <a:bodyPr/>
          <a:lstStyle/>
          <a:p>
            <a:pPr lvl="1">
              <a:buFontTx/>
              <a:buNone/>
            </a:pPr>
            <a:endParaRPr lang="en-US" sz="1800" smtClean="0"/>
          </a:p>
          <a:p>
            <a:pPr lvl="1"/>
            <a:r>
              <a:rPr lang="en-US" sz="1800" smtClean="0"/>
              <a:t>Procedure:</a:t>
            </a:r>
          </a:p>
          <a:p>
            <a:pPr lvl="2"/>
            <a:r>
              <a:rPr lang="en-US" sz="1600" smtClean="0"/>
              <a:t>Separate crude biodiesel into 4 separation funnels.</a:t>
            </a:r>
          </a:p>
          <a:p>
            <a:pPr lvl="2"/>
            <a:r>
              <a:rPr lang="en-US" sz="1600" smtClean="0"/>
              <a:t>Add the four types of washes to each funnel.</a:t>
            </a:r>
          </a:p>
          <a:p>
            <a:pPr lvl="2"/>
            <a:r>
              <a:rPr lang="en-US" sz="1600" smtClean="0"/>
              <a:t>Let sit for 30 minutes.</a:t>
            </a:r>
          </a:p>
          <a:p>
            <a:pPr lvl="2"/>
            <a:r>
              <a:rPr lang="en-US" sz="1600" smtClean="0"/>
              <a:t>Drain the washing solution.</a:t>
            </a:r>
          </a:p>
          <a:p>
            <a:pPr lvl="2"/>
            <a:r>
              <a:rPr lang="en-US" sz="1600" smtClean="0"/>
              <a:t>Take a 3 mL sample of the biodiesel.</a:t>
            </a:r>
          </a:p>
          <a:p>
            <a:pPr lvl="2"/>
            <a:r>
              <a:rPr lang="en-US" sz="1600" smtClean="0"/>
              <a:t>Repeat until water comes clear..</a:t>
            </a:r>
          </a:p>
          <a:p>
            <a:pPr lvl="2"/>
            <a:r>
              <a:rPr lang="en-US" sz="1600" smtClean="0"/>
              <a:t>In a test tube mix, biodiesel sample, methanol and shake for 10 seconds.</a:t>
            </a:r>
          </a:p>
          <a:p>
            <a:pPr lvl="2"/>
            <a:r>
              <a:rPr lang="en-US" sz="1600" smtClean="0"/>
              <a:t>Impurities will settle to the bottom allowing identification of the best washing solution.</a:t>
            </a:r>
          </a:p>
          <a:p>
            <a:endParaRPr lang="en-US" smtClean="0"/>
          </a:p>
        </p:txBody>
      </p:sp>
      <p:pic>
        <p:nvPicPr>
          <p:cNvPr id="22532" name="Picture 18" descr="C:\Users\RET User 2\AppData\Local\Microsoft\Windows\Temporary Internet Files\Low\Content.IE5\IB8FXITZ\phot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276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lementation power poi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implementation power point</Template>
  <TotalTime>278</TotalTime>
  <Words>478</Words>
  <Application>Microsoft Office PowerPoint</Application>
  <PresentationFormat>On-screen Show (4:3)</PresentationFormat>
  <Paragraphs>101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implementation power point</vt:lpstr>
      <vt:lpstr>Biodiesel for Research and Education</vt:lpstr>
      <vt:lpstr>Overview </vt:lpstr>
      <vt:lpstr>Goals </vt:lpstr>
      <vt:lpstr>Background </vt:lpstr>
      <vt:lpstr>Background Cont. </vt:lpstr>
      <vt:lpstr>Slide 6</vt:lpstr>
      <vt:lpstr>Procedure </vt:lpstr>
      <vt:lpstr>Results &amp; Conclusions  </vt:lpstr>
      <vt:lpstr>Procedure </vt:lpstr>
      <vt:lpstr>Results &amp; Conclusions  </vt:lpstr>
      <vt:lpstr>Procedure</vt:lpstr>
      <vt:lpstr>GC Results</vt:lpstr>
      <vt:lpstr>Future Work </vt:lpstr>
      <vt:lpstr>Thank You To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#2: Biodiesel</dc:title>
  <dc:creator>RET User 1</dc:creator>
  <cp:lastModifiedBy>College of Engineering</cp:lastModifiedBy>
  <cp:revision>31</cp:revision>
  <dcterms:created xsi:type="dcterms:W3CDTF">2010-07-01T17:21:18Z</dcterms:created>
  <dcterms:modified xsi:type="dcterms:W3CDTF">2012-01-08T11:20:55Z</dcterms:modified>
</cp:coreProperties>
</file>