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2064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2403475" indent="-19462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4806950" indent="-38925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7210425" indent="-58388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9613900" indent="-77851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-1446" y="-390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0" y="685800"/>
            <a:ext cx="5334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7FAD8A3-3980-43E7-A873-43FB3828E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2403475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4806950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7210425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9613900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2017731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4807092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D0A1B-2E4B-40C0-BEAE-CA6D0A4C7AB0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2403546" indent="0" algn="ctr">
              <a:buNone/>
              <a:defRPr/>
            </a:lvl2pPr>
            <a:lvl3pPr marL="4807092" indent="0" algn="ctr">
              <a:buNone/>
              <a:defRPr/>
            </a:lvl3pPr>
            <a:lvl4pPr marL="7210638" indent="0" algn="ctr">
              <a:buNone/>
              <a:defRPr/>
            </a:lvl4pPr>
            <a:lvl5pPr marL="9614184" indent="0" algn="ctr">
              <a:buNone/>
              <a:defRPr/>
            </a:lvl5pPr>
            <a:lvl6pPr marL="12017731" indent="0" algn="ctr">
              <a:buNone/>
              <a:defRPr/>
            </a:lvl6pPr>
            <a:lvl7pPr marL="14421277" indent="0" algn="ctr">
              <a:buNone/>
              <a:defRPr/>
            </a:lvl7pPr>
            <a:lvl8pPr marL="16824823" indent="0" algn="ctr">
              <a:buNone/>
              <a:defRPr/>
            </a:lvl8pPr>
            <a:lvl9pPr marL="1922836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13324-2400-4B7E-A20F-B9AAC7C6C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EC5B-2247-4E76-9D75-E0063A748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4600" y="2926080"/>
            <a:ext cx="10988040" cy="234086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480" y="2926080"/>
            <a:ext cx="32110680" cy="234086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B3462-BABD-4FE4-ABC5-06A4F96D5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2BF85-2294-471B-AE64-701FA3385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122"/>
            <a:ext cx="43525440" cy="653796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225"/>
            <a:ext cx="43525440" cy="7200898"/>
          </a:xfrm>
        </p:spPr>
        <p:txBody>
          <a:bodyPr anchor="b"/>
          <a:lstStyle>
            <a:lvl1pPr marL="0" indent="0">
              <a:buNone/>
              <a:defRPr sz="10500"/>
            </a:lvl1pPr>
            <a:lvl2pPr marL="2403546" indent="0">
              <a:buNone/>
              <a:defRPr sz="9500"/>
            </a:lvl2pPr>
            <a:lvl3pPr marL="4807092" indent="0">
              <a:buNone/>
              <a:defRPr sz="8400"/>
            </a:lvl3pPr>
            <a:lvl4pPr marL="7210638" indent="0">
              <a:buNone/>
              <a:defRPr sz="7400"/>
            </a:lvl4pPr>
            <a:lvl5pPr marL="9614184" indent="0">
              <a:buNone/>
              <a:defRPr sz="7400"/>
            </a:lvl5pPr>
            <a:lvl6pPr marL="12017731" indent="0">
              <a:buNone/>
              <a:defRPr sz="7400"/>
            </a:lvl6pPr>
            <a:lvl7pPr marL="14421277" indent="0">
              <a:buNone/>
              <a:defRPr sz="7400"/>
            </a:lvl7pPr>
            <a:lvl8pPr marL="16824823" indent="0">
              <a:buNone/>
              <a:defRPr sz="7400"/>
            </a:lvl8pPr>
            <a:lvl9pPr marL="19228369" indent="0">
              <a:buNone/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A7710-F421-4E5D-802F-11A5C194C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0" y="9288785"/>
            <a:ext cx="21549360" cy="17045938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43280" y="9288785"/>
            <a:ext cx="21549360" cy="17045938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166A1-27B1-4166-BF4D-6445AA07D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3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3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7368542"/>
            <a:ext cx="22633940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0439400"/>
            <a:ext cx="22633940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8FA5A-C5BA-4EBC-97D8-2137570B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E1DEF-9CC8-4F0B-B8C9-4382ABA2B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052B8-DC50-4A97-8802-474374B65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310640"/>
            <a:ext cx="16846553" cy="55778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3"/>
            <a:ext cx="28625800" cy="2809494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6888483"/>
            <a:ext cx="16846553" cy="2251710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63EC6-5907-4C02-AEAC-109853A4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3042880"/>
            <a:ext cx="30723840" cy="272034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941320"/>
            <a:ext cx="30723840" cy="1975104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763222"/>
            <a:ext cx="30723840" cy="386333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7D92-6934-4358-9628-1016BC8BE1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forUC08_96_btm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28879800"/>
            <a:ext cx="5120640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163" y="2925763"/>
            <a:ext cx="4395311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709" tIns="240355" rIns="480709" bIns="2403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163" y="9288463"/>
            <a:ext cx="43953112" cy="170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9900563"/>
            <a:ext cx="81073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>
              <a:defRPr sz="7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9900563"/>
            <a:ext cx="81073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>
              <a:defRPr sz="7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214725" y="29900563"/>
            <a:ext cx="136556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ctr">
              <a:defRPr sz="7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149925" y="29900563"/>
            <a:ext cx="81089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80709" tIns="240355" rIns="480709" bIns="240355" numCol="1" anchor="t" anchorCtr="0" compatLnSpc="1">
            <a:prstTxWarp prst="textNoShape">
              <a:avLst/>
            </a:prstTxWarp>
          </a:bodyPr>
          <a:lstStyle>
            <a:lvl1pPr algn="r">
              <a:defRPr sz="7400">
                <a:latin typeface="Arial" pitchFamily="34" charset="0"/>
              </a:defRPr>
            </a:lvl1pPr>
          </a:lstStyle>
          <a:p>
            <a:pPr>
              <a:defRPr/>
            </a:pPr>
            <a:fld id="{FEB45EAB-1CA3-4CAA-B5CA-49C566C54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7" descr="forUC08_96_to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512064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pitchFamily="34" charset="0"/>
        </a:defRPr>
      </a:lvl5pPr>
      <a:lvl6pPr marL="2403546" algn="ctr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pitchFamily="34" charset="0"/>
        </a:defRPr>
      </a:lvl6pPr>
      <a:lvl7pPr marL="4807092" algn="ctr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pitchFamily="34" charset="0"/>
        </a:defRPr>
      </a:lvl7pPr>
      <a:lvl8pPr marL="7210638" algn="ctr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pitchFamily="34" charset="0"/>
        </a:defRPr>
      </a:lvl8pPr>
      <a:lvl9pPr marL="9614184" algn="ctr" rtl="0" fontAlgn="base">
        <a:spcBef>
          <a:spcPct val="0"/>
        </a:spcBef>
        <a:spcAft>
          <a:spcPct val="0"/>
        </a:spcAft>
        <a:defRPr sz="23100">
          <a:solidFill>
            <a:schemeClr val="tx2"/>
          </a:solidFill>
          <a:latin typeface="Arial" pitchFamily="34" charset="0"/>
        </a:defRPr>
      </a:lvl9pPr>
    </p:titleStyle>
    <p:bodyStyle>
      <a:lvl1pPr marL="1801813" indent="-1801813" algn="l" rtl="0" eaLnBrk="0" fontAlgn="base" hangingPunct="0">
        <a:spcBef>
          <a:spcPct val="20000"/>
        </a:spcBef>
        <a:spcAft>
          <a:spcPct val="0"/>
        </a:spcAft>
        <a:buChar char="•"/>
        <a:defRPr sz="16800">
          <a:solidFill>
            <a:schemeClr val="tx1"/>
          </a:solidFill>
          <a:latin typeface="+mn-lt"/>
          <a:ea typeface="+mn-ea"/>
          <a:cs typeface="+mn-cs"/>
        </a:defRPr>
      </a:lvl1pPr>
      <a:lvl2pPr marL="3905250" indent="-1501775" algn="l" rtl="0" eaLnBrk="0" fontAlgn="base" hangingPunct="0">
        <a:spcBef>
          <a:spcPct val="20000"/>
        </a:spcBef>
        <a:spcAft>
          <a:spcPct val="0"/>
        </a:spcAft>
        <a:buChar char="–"/>
        <a:defRPr sz="14700">
          <a:solidFill>
            <a:schemeClr val="tx1"/>
          </a:solidFill>
          <a:latin typeface="+mn-lt"/>
        </a:defRPr>
      </a:lvl2pPr>
      <a:lvl3pPr marL="6008688" indent="-1201738" algn="l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</a:defRPr>
      </a:lvl3pPr>
      <a:lvl4pPr marL="8412163" indent="-1201738" algn="l" rtl="0" eaLnBrk="0" fontAlgn="base" hangingPunct="0">
        <a:spcBef>
          <a:spcPct val="20000"/>
        </a:spcBef>
        <a:spcAft>
          <a:spcPct val="0"/>
        </a:spcAft>
        <a:buChar char="–"/>
        <a:defRPr sz="10500">
          <a:solidFill>
            <a:schemeClr val="tx1"/>
          </a:solidFill>
          <a:latin typeface="+mn-lt"/>
        </a:defRPr>
      </a:lvl4pPr>
      <a:lvl5pPr marL="10815638" indent="-1201738" algn="l" rtl="0" eaLnBrk="0" fontAlgn="base" hangingPunct="0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5pPr>
      <a:lvl6pPr marL="13219504" indent="-1201773" algn="l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6pPr>
      <a:lvl7pPr marL="15623050" indent="-1201773" algn="l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7pPr>
      <a:lvl8pPr marL="18026596" indent="-1201773" algn="l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8pPr>
      <a:lvl9pPr marL="20430142" indent="-1201773" algn="l" rtl="0" fontAlgn="base">
        <a:spcBef>
          <a:spcPct val="20000"/>
        </a:spcBef>
        <a:spcAft>
          <a:spcPct val="0"/>
        </a:spcAft>
        <a:buChar char="»"/>
        <a:defRPr sz="10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4" descr="http://www.phy.duke.edu/research/photon/qoptics/funding/ns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62200"/>
            <a:ext cx="3352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40"/>
          <p:cNvSpPr>
            <a:spLocks noGrp="1"/>
          </p:cNvSpPr>
          <p:nvPr>
            <p:ph type="title"/>
          </p:nvPr>
        </p:nvSpPr>
        <p:spPr>
          <a:xfrm>
            <a:off x="3810000" y="2667000"/>
            <a:ext cx="43951525" cy="2819400"/>
          </a:xfrm>
          <a:solidFill>
            <a:schemeClr val="tx1">
              <a:alpha val="0"/>
            </a:schemeClr>
          </a:solidFill>
        </p:spPr>
        <p:txBody>
          <a:bodyPr/>
          <a:lstStyle/>
          <a:p>
            <a:pPr defTabSz="612775" eaLnBrk="1" hangingPunct="1"/>
            <a:r>
              <a:rPr lang="en-US" sz="10000" smtClean="0"/>
              <a:t>Making Biodiesel For Research and Education</a:t>
            </a:r>
            <a:br>
              <a:rPr lang="en-US" sz="10000" smtClean="0"/>
            </a:br>
            <a:r>
              <a:rPr lang="en-US" sz="4400" b="1" u="sng" baseline="30000" smtClean="0">
                <a:solidFill>
                  <a:srgbClr val="0D0D0D"/>
                </a:solidFill>
              </a:rPr>
              <a:t>1</a:t>
            </a:r>
            <a:r>
              <a:rPr lang="en-US" sz="4400" b="1" u="sng" smtClean="0">
                <a:solidFill>
                  <a:srgbClr val="0D0D0D"/>
                </a:solidFill>
              </a:rPr>
              <a:t>Chris Behm, </a:t>
            </a:r>
            <a:r>
              <a:rPr lang="en-US" sz="4400" b="1" u="sng" baseline="30000" smtClean="0">
                <a:solidFill>
                  <a:srgbClr val="0D0D0D"/>
                </a:solidFill>
              </a:rPr>
              <a:t>2</a:t>
            </a:r>
            <a:r>
              <a:rPr lang="en-US" sz="4400" b="1" u="sng" smtClean="0">
                <a:solidFill>
                  <a:srgbClr val="0D0D0D"/>
                </a:solidFill>
              </a:rPr>
              <a:t>Jennifer Keiner, </a:t>
            </a:r>
            <a:r>
              <a:rPr lang="en-US" sz="4400" b="1" u="sng" baseline="30000" smtClean="0">
                <a:solidFill>
                  <a:srgbClr val="0D0D0D"/>
                </a:solidFill>
              </a:rPr>
              <a:t>3</a:t>
            </a:r>
            <a:r>
              <a:rPr lang="en-US" sz="4400" b="1" u="sng" smtClean="0">
                <a:solidFill>
                  <a:srgbClr val="0D0D0D"/>
                </a:solidFill>
              </a:rPr>
              <a:t>Quingshi Tu, </a:t>
            </a:r>
            <a:r>
              <a:rPr lang="en-US" sz="4400" b="1" u="sng" baseline="30000" smtClean="0">
                <a:solidFill>
                  <a:srgbClr val="0D0D0D"/>
                </a:solidFill>
              </a:rPr>
              <a:t>3</a:t>
            </a:r>
            <a:r>
              <a:rPr lang="en-US" sz="4400" b="1" u="sng" smtClean="0">
                <a:solidFill>
                  <a:srgbClr val="0D0D0D"/>
                </a:solidFill>
              </a:rPr>
              <a:t>Dr.Mingming Lu</a:t>
            </a:r>
            <a:r>
              <a:rPr lang="en-US" sz="4400" b="1" baseline="30000" smtClean="0">
                <a:solidFill>
                  <a:srgbClr val="0D0D0D"/>
                </a:solidFill>
              </a:rPr>
              <a:t/>
            </a:r>
            <a:br>
              <a:rPr lang="en-US" sz="4400" b="1" baseline="30000" smtClean="0">
                <a:solidFill>
                  <a:srgbClr val="0D0D0D"/>
                </a:solidFill>
              </a:rPr>
            </a:br>
            <a:r>
              <a:rPr lang="en-US" sz="4400" b="1" i="1" baseline="30000" smtClean="0">
                <a:solidFill>
                  <a:srgbClr val="0D0D0D"/>
                </a:solidFill>
              </a:rPr>
              <a:t>1</a:t>
            </a:r>
            <a:r>
              <a:rPr lang="en-US" sz="4400" b="1" i="1" smtClean="0">
                <a:solidFill>
                  <a:srgbClr val="0D0D0D"/>
                </a:solidFill>
              </a:rPr>
              <a:t>Riverview East Academy, Cincinnati, OH, </a:t>
            </a:r>
            <a:r>
              <a:rPr lang="en-US" sz="4400" b="1" i="1" baseline="30000" smtClean="0">
                <a:solidFill>
                  <a:srgbClr val="0D0D0D"/>
                </a:solidFill>
              </a:rPr>
              <a:t>2</a:t>
            </a:r>
            <a:r>
              <a:rPr lang="en-US" sz="4400" b="1" i="1" smtClean="0">
                <a:solidFill>
                  <a:srgbClr val="0D0D0D"/>
                </a:solidFill>
              </a:rPr>
              <a:t>University of Cincinnati, Cincinnati, OH, </a:t>
            </a:r>
            <a:r>
              <a:rPr lang="en-US" sz="4400" b="1" i="1" baseline="30000" smtClean="0">
                <a:solidFill>
                  <a:srgbClr val="0D0D0D"/>
                </a:solidFill>
              </a:rPr>
              <a:t>3</a:t>
            </a:r>
            <a:r>
              <a:rPr lang="en-US" sz="4400" b="1" i="1" smtClean="0">
                <a:solidFill>
                  <a:srgbClr val="0D0D0D"/>
                </a:solidFill>
              </a:rPr>
              <a:t> Department of Engineering, University of Cincinnati, Cincinnati, OH</a:t>
            </a:r>
            <a:r>
              <a:rPr lang="en-US" sz="9600" b="1" i="1" smtClean="0">
                <a:solidFill>
                  <a:srgbClr val="0D0D0D"/>
                </a:solidFill>
              </a:rPr>
              <a:t/>
            </a:r>
            <a:br>
              <a:rPr lang="en-US" sz="9600" b="1" i="1" smtClean="0">
                <a:solidFill>
                  <a:srgbClr val="0D0D0D"/>
                </a:solidFill>
              </a:rPr>
            </a:br>
            <a:endParaRPr lang="en-US" sz="10000" smtClean="0"/>
          </a:p>
        </p:txBody>
      </p:sp>
      <p:sp>
        <p:nvSpPr>
          <p:cNvPr id="14339" name="TextBox 14"/>
          <p:cNvSpPr txBox="1">
            <a:spLocks noChangeArrowheads="1"/>
          </p:cNvSpPr>
          <p:nvPr/>
        </p:nvSpPr>
        <p:spPr bwMode="auto">
          <a:xfrm>
            <a:off x="18897600" y="20040600"/>
            <a:ext cx="1424940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  <a:p>
            <a:pPr>
              <a:buFont typeface="Arial" charset="0"/>
              <a:buChar char="•"/>
            </a:pPr>
            <a:endParaRPr lang="en-US" sz="3200"/>
          </a:p>
        </p:txBody>
      </p:sp>
      <p:pic>
        <p:nvPicPr>
          <p:cNvPr id="14340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69450" y="2057400"/>
            <a:ext cx="3536950" cy="3124200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</p:pic>
      <p:sp>
        <p:nvSpPr>
          <p:cNvPr id="14341" name="Text Box 3065"/>
          <p:cNvSpPr txBox="1">
            <a:spLocks noChangeArrowheads="1"/>
          </p:cNvSpPr>
          <p:nvPr/>
        </p:nvSpPr>
        <p:spPr bwMode="auto">
          <a:xfrm>
            <a:off x="38852475" y="32161163"/>
            <a:ext cx="12353925" cy="757237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 wrap="none" lIns="228600" tIns="100584" rIns="228600" bIns="100584">
            <a:spAutoFit/>
          </a:bodyPr>
          <a:lstStyle/>
          <a:p>
            <a:pPr defTabSz="612775"/>
            <a:r>
              <a:rPr lang="en-US" sz="3600">
                <a:solidFill>
                  <a:srgbClr val="0D0D0D"/>
                </a:solidFill>
              </a:rPr>
              <a:t>Project RET is funded through NSF Grant # EEC 0808696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945600" y="32148463"/>
            <a:ext cx="15971838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rgbClr val="FF0000"/>
                </a:solidFill>
                <a:latin typeface="+mn-lt"/>
              </a:rPr>
              <a:t>Acknowledgements:  Andrea </a:t>
            </a:r>
            <a:r>
              <a:rPr lang="en-US" sz="4400" dirty="0">
                <a:solidFill>
                  <a:srgbClr val="FF0000"/>
                </a:solidFill>
                <a:latin typeface="+mn-lt"/>
              </a:rPr>
              <a:t>Burrows, </a:t>
            </a:r>
            <a:r>
              <a:rPr lang="en-US" sz="4400" dirty="0" err="1">
                <a:solidFill>
                  <a:srgbClr val="FF0000"/>
                </a:solidFill>
                <a:latin typeface="+mn-lt"/>
              </a:rPr>
              <a:t>Anant</a:t>
            </a:r>
            <a:r>
              <a:rPr lang="en-US" sz="44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+mn-lt"/>
              </a:rPr>
              <a:t>Kukreti</a:t>
            </a:r>
            <a:r>
              <a:rPr lang="en-US" sz="4400" dirty="0">
                <a:solidFill>
                  <a:srgbClr val="FF0000"/>
                </a:solidFill>
                <a:latin typeface="+mn-lt"/>
              </a:rPr>
              <a:t>, Ming </a:t>
            </a:r>
            <a:r>
              <a:rPr lang="en-US" sz="4400" dirty="0" err="1">
                <a:solidFill>
                  <a:srgbClr val="FF0000"/>
                </a:solidFill>
                <a:latin typeface="+mn-lt"/>
              </a:rPr>
              <a:t>Chai</a:t>
            </a:r>
            <a:endParaRPr lang="en-US" sz="4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343" name="Content Placeholder 10"/>
          <p:cNvSpPr>
            <a:spLocks noGrp="1"/>
          </p:cNvSpPr>
          <p:nvPr>
            <p:ph sz="half" idx="2"/>
          </p:nvPr>
        </p:nvSpPr>
        <p:spPr>
          <a:xfrm>
            <a:off x="39624000" y="5105400"/>
            <a:ext cx="11582400" cy="24612600"/>
          </a:xfrm>
        </p:spPr>
        <p:txBody>
          <a:bodyPr/>
          <a:lstStyle/>
          <a:p>
            <a:pPr eaLnBrk="1" hangingPunct="1"/>
            <a:r>
              <a:rPr lang="en-US" sz="6600" b="1" smtClean="0">
                <a:solidFill>
                  <a:srgbClr val="FF0000"/>
                </a:solidFill>
              </a:rPr>
              <a:t>Chemistry</a:t>
            </a:r>
          </a:p>
          <a:p>
            <a:pPr eaLnBrk="1" hangingPunct="1"/>
            <a:endParaRPr lang="en-US" sz="6600" b="1" smtClean="0">
              <a:solidFill>
                <a:srgbClr val="FF0000"/>
              </a:solidFill>
            </a:endParaRPr>
          </a:p>
          <a:p>
            <a:pPr eaLnBrk="1" hangingPunct="1"/>
            <a:endParaRPr lang="en-US" sz="6600" b="1" smtClean="0">
              <a:solidFill>
                <a:srgbClr val="FF0000"/>
              </a:solidFill>
            </a:endParaRPr>
          </a:p>
          <a:p>
            <a:pPr eaLnBrk="1" hangingPunct="1"/>
            <a:endParaRPr lang="en-US" sz="6600" b="1" smtClean="0">
              <a:solidFill>
                <a:srgbClr val="FF0000"/>
              </a:solidFill>
            </a:endParaRPr>
          </a:p>
          <a:p>
            <a:pPr eaLnBrk="1" hangingPunct="1"/>
            <a:endParaRPr lang="en-US" sz="66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66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66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4800" b="1" smtClean="0"/>
          </a:p>
          <a:p>
            <a:pPr eaLnBrk="1" hangingPunct="1"/>
            <a:r>
              <a:rPr lang="en-US" sz="3200" b="1" smtClean="0"/>
              <a:t>Day 1 – Background information on biodiesel and Free Fatty Acid pretreatment demonstration.  Picture below.</a:t>
            </a:r>
          </a:p>
          <a:p>
            <a:pPr eaLnBrk="1" hangingPunct="1"/>
            <a:endParaRPr lang="en-US" sz="3200" b="1" smtClean="0"/>
          </a:p>
          <a:p>
            <a:pPr eaLnBrk="1" hangingPunct="1">
              <a:buFontTx/>
              <a:buNone/>
            </a:pPr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>
              <a:buFontTx/>
              <a:buNone/>
            </a:pPr>
            <a:endParaRPr lang="en-US" sz="3200" b="1" smtClean="0"/>
          </a:p>
          <a:p>
            <a:pPr eaLnBrk="1" hangingPunct="1">
              <a:buFontTx/>
              <a:buNone/>
            </a:pPr>
            <a:endParaRPr lang="en-US" sz="3200" b="1" smtClean="0"/>
          </a:p>
          <a:p>
            <a:pPr eaLnBrk="1" hangingPunct="1"/>
            <a:r>
              <a:rPr lang="en-US" sz="3200" b="1" smtClean="0"/>
              <a:t>Day 2 – Calculation of reaction chemicals needs and biodiesel production.</a:t>
            </a:r>
          </a:p>
          <a:p>
            <a:pPr eaLnBrk="1" hangingPunct="1"/>
            <a:r>
              <a:rPr lang="en-US" sz="3200" b="1" smtClean="0"/>
              <a:t>Day 3 – Biodiesel purification and washing.  Separator funnels for washing below.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>
              <a:buFontTx/>
              <a:buNone/>
            </a:pPr>
            <a:r>
              <a:rPr lang="en-US" sz="3200" b="1" smtClean="0"/>
              <a:t>`</a:t>
            </a:r>
          </a:p>
          <a:p>
            <a:pPr eaLnBrk="1" hangingPunct="1">
              <a:buFontTx/>
              <a:buNone/>
            </a:pPr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r>
              <a:rPr lang="en-US" sz="3200" b="1" smtClean="0"/>
              <a:t>Day 4 – Gas chromatography result analysis and efficiency test.  GC shown on left.</a:t>
            </a:r>
          </a:p>
        </p:txBody>
      </p:sp>
      <p:sp>
        <p:nvSpPr>
          <p:cNvPr id="14344" name="Content Placeholder 11"/>
          <p:cNvSpPr>
            <a:spLocks noGrp="1"/>
          </p:cNvSpPr>
          <p:nvPr>
            <p:ph sz="half" idx="1"/>
          </p:nvPr>
        </p:nvSpPr>
        <p:spPr>
          <a:xfrm>
            <a:off x="0" y="5257800"/>
            <a:ext cx="12954000" cy="23469600"/>
          </a:xfrm>
        </p:spPr>
        <p:txBody>
          <a:bodyPr/>
          <a:lstStyle/>
          <a:p>
            <a:pPr eaLnBrk="1" hangingPunct="1"/>
            <a:r>
              <a:rPr lang="en-US" sz="6600" b="1" smtClean="0">
                <a:solidFill>
                  <a:srgbClr val="FF0000"/>
                </a:solidFill>
              </a:rPr>
              <a:t>Biology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>
              <a:buFontTx/>
              <a:buNone/>
            </a:pPr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  <a:p>
            <a:pPr eaLnBrk="1" hangingPunct="1">
              <a:buFontTx/>
              <a:buNone/>
            </a:pPr>
            <a:endParaRPr lang="en-US" sz="3200" b="1" smtClean="0"/>
          </a:p>
          <a:p>
            <a:pPr eaLnBrk="1" hangingPunct="1"/>
            <a:r>
              <a:rPr lang="en-US" sz="3200" b="1" smtClean="0"/>
              <a:t>Day 1 – Review of photosynthesis and lab set up; algae preparation, lighting preparation and safety.</a:t>
            </a:r>
          </a:p>
          <a:p>
            <a:pPr eaLnBrk="1" hangingPunct="1"/>
            <a:endParaRPr lang="en-US" sz="3200" b="1" smtClean="0"/>
          </a:p>
          <a:p>
            <a:pPr eaLnBrk="1" hangingPunct="1"/>
            <a:r>
              <a:rPr lang="en-US" sz="3200" b="1" smtClean="0"/>
              <a:t>Day 2-5- Observation; monitoring of oxygen levels and algae growth.</a:t>
            </a:r>
          </a:p>
          <a:p>
            <a:pPr eaLnBrk="1" hangingPunct="1">
              <a:buFontTx/>
              <a:buNone/>
            </a:pPr>
            <a:endParaRPr lang="en-US" sz="3200" b="1" smtClean="0"/>
          </a:p>
          <a:p>
            <a:pPr eaLnBrk="1" hangingPunct="1"/>
            <a:r>
              <a:rPr lang="en-US" sz="3200" b="1" smtClean="0"/>
              <a:t>Day 6 – Lab write up; included is whether algae can become a sustainable  fuel source.</a:t>
            </a:r>
          </a:p>
          <a:p>
            <a:pPr eaLnBrk="1" hangingPunct="1">
              <a:buFontTx/>
              <a:buNone/>
            </a:pPr>
            <a:endParaRPr lang="en-US" sz="3200" b="1" smtClean="0"/>
          </a:p>
          <a:p>
            <a:pPr eaLnBrk="1" hangingPunct="1"/>
            <a:r>
              <a:rPr lang="en-US" sz="3200" b="1" smtClean="0"/>
              <a:t>Day 7 – Labs are turns in and peer reviewed.</a:t>
            </a:r>
          </a:p>
        </p:txBody>
      </p:sp>
      <p:pic>
        <p:nvPicPr>
          <p:cNvPr id="14345" name="Picture 12" descr="C:\Users\RET User 1\Documents\RET 2010\final_concept_map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649200" y="14859000"/>
            <a:ext cx="26593800" cy="14859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4346" name="Picture 2" descr="C:\Users\RET User 2\AppData\Local\Microsoft\Windows\Temporary Internet Files\Low\Content.IE5\6H5PCFHN\photo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595800" y="160020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3" descr="C:\Users\RET User 2\AppData\Local\Microsoft\Windows\Temporary Internet Files\Low\Content.IE5\89BV9KTV\photo[1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24400" y="230124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6" descr="http://rlv.zcache.com/think_algae_biofuel_tshirt-p235602015653270116qmkd_40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29600" y="23774400"/>
            <a:ext cx="426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TextBox 29"/>
          <p:cNvSpPr txBox="1">
            <a:spLocks noChangeArrowheads="1"/>
          </p:cNvSpPr>
          <p:nvPr/>
        </p:nvSpPr>
        <p:spPr bwMode="auto">
          <a:xfrm>
            <a:off x="14859000" y="5715000"/>
            <a:ext cx="21336000" cy="81248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b="1">
                <a:solidFill>
                  <a:srgbClr val="FF0000"/>
                </a:solidFill>
              </a:rPr>
              <a:t>Application</a:t>
            </a:r>
          </a:p>
          <a:p>
            <a:pPr algn="ctr"/>
            <a:r>
              <a:rPr lang="en-US" sz="3600" b="1"/>
              <a:t>Application is possible over all content areas of high school science courses; biodiesel allows for discussion and activities over alternative fuel sources, chemical reactions, stoichiometry, titration, genetic engineering, fuel efficiency, human impact on the environment and work and energy production.</a:t>
            </a:r>
          </a:p>
          <a:p>
            <a:pPr algn="ctr"/>
            <a:r>
              <a:rPr lang="en-US" sz="6600" b="1">
                <a:solidFill>
                  <a:srgbClr val="FF0000"/>
                </a:solidFill>
              </a:rPr>
              <a:t>Careers</a:t>
            </a:r>
          </a:p>
          <a:p>
            <a:pPr algn="ctr"/>
            <a:r>
              <a:rPr lang="en-US" sz="3600" b="1"/>
              <a:t>Engineering careers include bio-engineers, environmental engineers, civil engineers, mechanical engineers, chemical engineers and agricultural engineers.</a:t>
            </a:r>
            <a:endParaRPr lang="en-US" sz="3600"/>
          </a:p>
          <a:p>
            <a:pPr algn="ctr"/>
            <a:r>
              <a:rPr lang="en-US" sz="6600" b="1">
                <a:solidFill>
                  <a:srgbClr val="FF0000"/>
                </a:solidFill>
              </a:rPr>
              <a:t>Society</a:t>
            </a:r>
          </a:p>
          <a:p>
            <a:pPr algn="ctr"/>
            <a:r>
              <a:rPr lang="en-US" sz="3600" b="1"/>
              <a:t>Production of biodiesel can lower emission of harmful pollutants; such as sulfur oxide, nitrogen oxides, ozone and  Particulate matter.  Reduction in these pollutants will drastically improve the health of people with repertory problems.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838200" y="6629400"/>
          <a:ext cx="13487400" cy="7972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3700"/>
                <a:gridCol w="6743700"/>
              </a:tblGrid>
              <a:tr h="96123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Goals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Objectives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0211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can relate the photosynthetic process with plant life in a real world scenario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will be able to:</a:t>
                      </a:r>
                    </a:p>
                    <a:p>
                      <a:pPr marL="514350" indent="-514350">
                        <a:buAutoNum type="alphaLcPeriod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Illustrate the photosynthetic cycle</a:t>
                      </a:r>
                    </a:p>
                    <a:p>
                      <a:pPr marL="514350" indent="-514350">
                        <a:buAutoNum type="alphaLcPeriod"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Describe under what conditions the algae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has optimal growth</a:t>
                      </a:r>
                    </a:p>
                    <a:p>
                      <a:pPr marL="514350" indent="-514350">
                        <a:buAutoNum type="alphaLcPeriod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Explain the conditions the algae produce the most oxygen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165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can understand the importance of alternative energy resources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Students</a:t>
                      </a:r>
                      <a:r>
                        <a:rPr lang="en-US" sz="3200" baseline="0" dirty="0" smtClean="0"/>
                        <a:t> will be able to:</a:t>
                      </a:r>
                    </a:p>
                    <a:p>
                      <a:pPr marL="514350" indent="-514350">
                        <a:buAutoNum type="alphaLcPeriod"/>
                      </a:pPr>
                      <a:r>
                        <a:rPr lang="en-US" sz="3200" baseline="0" dirty="0" smtClean="0"/>
                        <a:t>List ways why algae is an important alternative energy resource </a:t>
                      </a:r>
                    </a:p>
                    <a:p>
                      <a:pPr marL="514350" indent="-514350">
                        <a:buAutoNum type="alphaLcPeriod"/>
                      </a:pPr>
                      <a:r>
                        <a:rPr lang="en-US" sz="3200" baseline="0" dirty="0" smtClean="0"/>
                        <a:t>Describe how the lab is useful for algae cultivation</a:t>
                      </a:r>
                    </a:p>
                    <a:p>
                      <a:pPr marL="514350" indent="-514350">
                        <a:buAutoNum type="alphaLcPeriod"/>
                      </a:pPr>
                      <a:r>
                        <a:rPr lang="en-US" sz="3200" baseline="0" dirty="0" smtClean="0"/>
                        <a:t>Explain the process of biodiesel production from algae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0" y="21183600"/>
          <a:ext cx="8153400" cy="1051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4876800"/>
              </a:tblGrid>
              <a:tr h="12689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Algae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Picture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47369">
                <a:tc>
                  <a:txBody>
                    <a:bodyPr/>
                    <a:lstStyle/>
                    <a:p>
                      <a:pPr algn="ctr"/>
                      <a:endParaRPr lang="en-US" sz="32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200" i="1" dirty="0" smtClean="0">
                          <a:solidFill>
                            <a:schemeClr val="tx1"/>
                          </a:solidFill>
                        </a:rPr>
                        <a:t>Chlorella</a:t>
                      </a:r>
                      <a:r>
                        <a:rPr lang="en-US" sz="32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32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44977">
                <a:tc>
                  <a:txBody>
                    <a:bodyPr/>
                    <a:lstStyle/>
                    <a:p>
                      <a:pPr algn="ctr"/>
                      <a:endParaRPr lang="en-US" sz="32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Phormidium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27177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3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Crytomonas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27177">
                <a:tc>
                  <a:txBody>
                    <a:bodyPr/>
                    <a:lstStyle/>
                    <a:p>
                      <a:pPr algn="ctr"/>
                      <a:endParaRPr lang="en-US" sz="32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32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Fremyella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84" name="Picture 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95800" y="22555200"/>
            <a:ext cx="2438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5" name="Picture 2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24841200"/>
            <a:ext cx="2286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6" name="Picture 2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72000" y="27051000"/>
            <a:ext cx="2286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7" name="Picture 2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419600" y="29489400"/>
            <a:ext cx="2514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6728400" y="6477000"/>
          <a:ext cx="13487400" cy="7439025"/>
        </p:xfrm>
        <a:graphic>
          <a:graphicData uri="http://schemas.openxmlformats.org/drawingml/2006/table">
            <a:tbl>
              <a:tblPr/>
              <a:tblGrid>
                <a:gridCol w="6743700"/>
                <a:gridCol w="6743700"/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Goals: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01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Students can relate the production of biodiesel to real world applications and professions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Students will be able to: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Balance a chemical equation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Indentify how changing the amount of chemicals in a reaction will change the results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Correctly calculate a stoichiometric problem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551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Students can understand that science and chemistry are related to everything around them.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Students will be able to: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Identify different types of chemical reactions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397</Words>
  <Application>Microsoft Office PowerPoint</Application>
  <PresentationFormat>Custom</PresentationFormat>
  <Paragraphs>104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Making Biodiesel For Research and Education 1Chris Behm, 2Jennifer Keiner, 3Quingshi Tu, 3Dr.Mingming Lu 1Riverview East Academy, Cincinnati, OH, 2University of Cincinnati, Cincinnati, OH, 3 Department of Engineering, University of Cincinnati, Cincinnati, OH </vt:lpstr>
    </vt:vector>
  </TitlesOfParts>
  <Company>University of Cincinnati, uc.edu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College of Engineering</cp:lastModifiedBy>
  <cp:revision>95</cp:revision>
  <dcterms:created xsi:type="dcterms:W3CDTF">2007-07-19T21:04:34Z</dcterms:created>
  <dcterms:modified xsi:type="dcterms:W3CDTF">2012-01-07T21:59:20Z</dcterms:modified>
</cp:coreProperties>
</file>