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68" r:id="rId4"/>
    <p:sldId id="270" r:id="rId5"/>
    <p:sldId id="258" r:id="rId6"/>
    <p:sldId id="278" r:id="rId7"/>
    <p:sldId id="263" r:id="rId8"/>
    <p:sldId id="276" r:id="rId9"/>
    <p:sldId id="273" r:id="rId10"/>
    <p:sldId id="275" r:id="rId11"/>
    <p:sldId id="272" r:id="rId12"/>
    <p:sldId id="257" r:id="rId13"/>
    <p:sldId id="279" r:id="rId14"/>
    <p:sldId id="277" r:id="rId15"/>
    <p:sldId id="266" r:id="rId16"/>
    <p:sldId id="260" r:id="rId17"/>
    <p:sldId id="261" r:id="rId18"/>
    <p:sldId id="262" r:id="rId19"/>
    <p:sldId id="271" r:id="rId20"/>
    <p:sldId id="269" r:id="rId21"/>
    <p:sldId id="26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103" d="100"/>
          <a:sy n="103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C8D15-B66E-4BCC-BB98-C0A3D2D2F369}" type="doc">
      <dgm:prSet loTypeId="urn:microsoft.com/office/officeart/2005/8/layout/radial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52AEF3-B9D0-4455-9935-60D0F8ED2E06}">
      <dgm:prSet phldrT="[Text]" custT="1"/>
      <dgm:spPr/>
      <dgm:t>
        <a:bodyPr/>
        <a:lstStyle/>
        <a:p>
          <a:r>
            <a:rPr lang="en-US" sz="1200" b="1" i="0" baseline="0" dirty="0" smtClean="0"/>
            <a:t>Nanotechnology</a:t>
          </a:r>
          <a:endParaRPr lang="en-US" sz="1200" b="1" i="0" baseline="0" dirty="0"/>
        </a:p>
      </dgm:t>
    </dgm:pt>
    <dgm:pt modelId="{754C2ED3-CDD8-4796-85A8-C6C4268ED250}" type="parTrans" cxnId="{A96D499F-0522-4AF1-8724-15EF57A38259}">
      <dgm:prSet/>
      <dgm:spPr/>
      <dgm:t>
        <a:bodyPr/>
        <a:lstStyle/>
        <a:p>
          <a:endParaRPr lang="en-US"/>
        </a:p>
      </dgm:t>
    </dgm:pt>
    <dgm:pt modelId="{13C4AABC-FD13-421C-88AA-D56C642EE16A}" type="sibTrans" cxnId="{A96D499F-0522-4AF1-8724-15EF57A38259}">
      <dgm:prSet/>
      <dgm:spPr/>
      <dgm:t>
        <a:bodyPr/>
        <a:lstStyle/>
        <a:p>
          <a:endParaRPr lang="en-US"/>
        </a:p>
      </dgm:t>
    </dgm:pt>
    <dgm:pt modelId="{8592B3D5-7EF2-44D1-BC3E-1B620DBF4063}">
      <dgm:prSet phldrT="[Text]" custT="1"/>
      <dgm:spPr/>
      <dgm:t>
        <a:bodyPr/>
        <a:lstStyle/>
        <a:p>
          <a:r>
            <a:rPr lang="en-US" sz="1200" b="1" i="0" baseline="0" dirty="0" smtClean="0"/>
            <a:t>Biologist</a:t>
          </a:r>
          <a:endParaRPr lang="en-US" sz="1200" b="1" i="0" baseline="0" dirty="0"/>
        </a:p>
      </dgm:t>
    </dgm:pt>
    <dgm:pt modelId="{40EEC2D7-0AC9-46B1-9E1B-292199CCFBF3}" type="parTrans" cxnId="{10F4BC04-FB74-451E-8D68-B9F8A39E4D69}">
      <dgm:prSet/>
      <dgm:spPr/>
      <dgm:t>
        <a:bodyPr/>
        <a:lstStyle/>
        <a:p>
          <a:endParaRPr lang="en-US"/>
        </a:p>
      </dgm:t>
    </dgm:pt>
    <dgm:pt modelId="{14839D35-C421-4234-A419-8C5C150E6DAF}" type="sibTrans" cxnId="{10F4BC04-FB74-451E-8D68-B9F8A39E4D69}">
      <dgm:prSet/>
      <dgm:spPr/>
      <dgm:t>
        <a:bodyPr/>
        <a:lstStyle/>
        <a:p>
          <a:endParaRPr lang="en-US"/>
        </a:p>
      </dgm:t>
    </dgm:pt>
    <dgm:pt modelId="{8FFF1433-9A2F-45FA-AB4E-9C4B76E9404D}">
      <dgm:prSet phldrT="[Text]" custT="1"/>
      <dgm:spPr/>
      <dgm:t>
        <a:bodyPr/>
        <a:lstStyle/>
        <a:p>
          <a:r>
            <a:rPr lang="en-US" sz="1200" b="1" i="0" baseline="0" dirty="0" smtClean="0"/>
            <a:t>Engineer</a:t>
          </a:r>
          <a:endParaRPr lang="en-US" sz="1200" b="1" i="0" baseline="0" dirty="0"/>
        </a:p>
      </dgm:t>
    </dgm:pt>
    <dgm:pt modelId="{7706C63F-CB1A-4690-86CC-D804C2A0BAAD}" type="parTrans" cxnId="{3A7C35FA-38EC-444E-866F-5C2F05A1D9EA}">
      <dgm:prSet/>
      <dgm:spPr/>
      <dgm:t>
        <a:bodyPr/>
        <a:lstStyle/>
        <a:p>
          <a:endParaRPr lang="en-US"/>
        </a:p>
      </dgm:t>
    </dgm:pt>
    <dgm:pt modelId="{20F68B6B-653D-4E97-A0AF-08C82DF7E1A2}" type="sibTrans" cxnId="{3A7C35FA-38EC-444E-866F-5C2F05A1D9EA}">
      <dgm:prSet/>
      <dgm:spPr/>
      <dgm:t>
        <a:bodyPr/>
        <a:lstStyle/>
        <a:p>
          <a:endParaRPr lang="en-US"/>
        </a:p>
      </dgm:t>
    </dgm:pt>
    <dgm:pt modelId="{F33FBCF2-3AC5-4B91-8C4B-B76458488FB4}">
      <dgm:prSet phldrT="[Text]" custT="1"/>
      <dgm:spPr/>
      <dgm:t>
        <a:bodyPr/>
        <a:lstStyle/>
        <a:p>
          <a:r>
            <a:rPr lang="en-US" sz="1200" b="1" i="0" baseline="0" dirty="0" smtClean="0"/>
            <a:t>Chemist</a:t>
          </a:r>
          <a:endParaRPr lang="en-US" sz="1200" b="1" i="0" baseline="0" dirty="0"/>
        </a:p>
      </dgm:t>
    </dgm:pt>
    <dgm:pt modelId="{8458DAC0-66BE-4B67-8347-2B006C91C8CA}" type="parTrans" cxnId="{0DCF144A-B9CB-4F1A-8B88-DDD32A74B235}">
      <dgm:prSet/>
      <dgm:spPr/>
      <dgm:t>
        <a:bodyPr/>
        <a:lstStyle/>
        <a:p>
          <a:endParaRPr lang="en-US"/>
        </a:p>
      </dgm:t>
    </dgm:pt>
    <dgm:pt modelId="{1A013345-4096-4129-AF61-B2B13737F29D}" type="sibTrans" cxnId="{0DCF144A-B9CB-4F1A-8B88-DDD32A74B235}">
      <dgm:prSet/>
      <dgm:spPr/>
      <dgm:t>
        <a:bodyPr/>
        <a:lstStyle/>
        <a:p>
          <a:endParaRPr lang="en-US"/>
        </a:p>
      </dgm:t>
    </dgm:pt>
    <dgm:pt modelId="{8FD3BE7C-79E1-4B1E-A205-E32AFEC68E9A}">
      <dgm:prSet phldrT="[Text]" custT="1"/>
      <dgm:spPr/>
      <dgm:t>
        <a:bodyPr/>
        <a:lstStyle/>
        <a:p>
          <a:r>
            <a:rPr lang="en-US" sz="1200" b="1" i="0" baseline="0" dirty="0" smtClean="0"/>
            <a:t>Physicist</a:t>
          </a:r>
          <a:endParaRPr lang="en-US" sz="1200" b="1" i="0" baseline="0" dirty="0"/>
        </a:p>
      </dgm:t>
    </dgm:pt>
    <dgm:pt modelId="{DB1BB7DB-A1F5-4321-BFC5-69A7C95F7F89}" type="parTrans" cxnId="{E3971835-7C38-4ABE-ADE4-3CBD2CD9ABBF}">
      <dgm:prSet/>
      <dgm:spPr/>
      <dgm:t>
        <a:bodyPr/>
        <a:lstStyle/>
        <a:p>
          <a:endParaRPr lang="en-US"/>
        </a:p>
      </dgm:t>
    </dgm:pt>
    <dgm:pt modelId="{452E90D7-9A40-46F9-A5B9-CA7C9A982E0F}" type="sibTrans" cxnId="{E3971835-7C38-4ABE-ADE4-3CBD2CD9ABBF}">
      <dgm:prSet/>
      <dgm:spPr/>
      <dgm:t>
        <a:bodyPr/>
        <a:lstStyle/>
        <a:p>
          <a:endParaRPr lang="en-US"/>
        </a:p>
      </dgm:t>
    </dgm:pt>
    <dgm:pt modelId="{CD3C23DE-6186-450D-9C8F-7F27DB7DD68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200" b="1" i="0" baseline="0" dirty="0" smtClean="0"/>
            <a:t>Environmentalist</a:t>
          </a:r>
          <a:endParaRPr lang="en-US" sz="1200" b="1" i="0" baseline="0" dirty="0"/>
        </a:p>
      </dgm:t>
    </dgm:pt>
    <dgm:pt modelId="{BAB2C7CF-2E4D-4671-8FB0-2F2594890EBB}" type="parTrans" cxnId="{2EA23F5E-DD26-40A1-B95A-41CAAED3F946}">
      <dgm:prSet/>
      <dgm:spPr/>
      <dgm:t>
        <a:bodyPr/>
        <a:lstStyle/>
        <a:p>
          <a:endParaRPr lang="en-US"/>
        </a:p>
      </dgm:t>
    </dgm:pt>
    <dgm:pt modelId="{F870C44E-2B15-4F9A-922C-4C187972515C}" type="sibTrans" cxnId="{2EA23F5E-DD26-40A1-B95A-41CAAED3F946}">
      <dgm:prSet/>
      <dgm:spPr/>
      <dgm:t>
        <a:bodyPr/>
        <a:lstStyle/>
        <a:p>
          <a:endParaRPr lang="en-US"/>
        </a:p>
      </dgm:t>
    </dgm:pt>
    <dgm:pt modelId="{97D9D0BB-6621-4406-8E1C-39088143ACBE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200" b="1" i="0" baseline="0" dirty="0" smtClean="0"/>
            <a:t>Molecular Biologist</a:t>
          </a:r>
          <a:endParaRPr lang="en-US" sz="1200" b="1" i="0" baseline="0" dirty="0"/>
        </a:p>
      </dgm:t>
    </dgm:pt>
    <dgm:pt modelId="{734F71F0-EA81-474D-B108-1590E9AE4870}" type="parTrans" cxnId="{BD0CD800-61AC-4D39-8D81-361763502BCE}">
      <dgm:prSet/>
      <dgm:spPr/>
      <dgm:t>
        <a:bodyPr/>
        <a:lstStyle/>
        <a:p>
          <a:endParaRPr lang="en-US"/>
        </a:p>
      </dgm:t>
    </dgm:pt>
    <dgm:pt modelId="{9534D0A8-5349-4C4B-9EFF-135305F68F7A}" type="sibTrans" cxnId="{BD0CD800-61AC-4D39-8D81-361763502BCE}">
      <dgm:prSet/>
      <dgm:spPr/>
      <dgm:t>
        <a:bodyPr/>
        <a:lstStyle/>
        <a:p>
          <a:endParaRPr lang="en-US"/>
        </a:p>
      </dgm:t>
    </dgm:pt>
    <dgm:pt modelId="{576A369D-59A7-463D-9F33-45F887D412B9}">
      <dgm:prSet phldrT="[Text]" custT="1"/>
      <dgm:spPr>
        <a:solidFill>
          <a:srgbClr val="0070C0">
            <a:alpha val="49804"/>
          </a:srgbClr>
        </a:solidFill>
      </dgm:spPr>
      <dgm:t>
        <a:bodyPr/>
        <a:lstStyle/>
        <a:p>
          <a:r>
            <a:rPr lang="en-US" sz="1200" b="1" i="0" baseline="0" dirty="0" smtClean="0"/>
            <a:t>Materials Scientist</a:t>
          </a:r>
          <a:endParaRPr lang="en-US" sz="1200" b="1" i="0" baseline="0" dirty="0"/>
        </a:p>
      </dgm:t>
    </dgm:pt>
    <dgm:pt modelId="{77341E7B-12DA-4BD9-8108-6E83C9970825}" type="parTrans" cxnId="{221FC9A3-45B7-48C9-8075-D6DFA27387CD}">
      <dgm:prSet/>
      <dgm:spPr/>
      <dgm:t>
        <a:bodyPr/>
        <a:lstStyle/>
        <a:p>
          <a:endParaRPr lang="en-US"/>
        </a:p>
      </dgm:t>
    </dgm:pt>
    <dgm:pt modelId="{45A06521-3EFC-43D5-A231-B608B055FEC0}" type="sibTrans" cxnId="{221FC9A3-45B7-48C9-8075-D6DFA27387CD}">
      <dgm:prSet/>
      <dgm:spPr/>
      <dgm:t>
        <a:bodyPr/>
        <a:lstStyle/>
        <a:p>
          <a:endParaRPr lang="en-US"/>
        </a:p>
      </dgm:t>
    </dgm:pt>
    <dgm:pt modelId="{8F211F13-E688-4E2E-AC00-317AD6F268E7}" type="pres">
      <dgm:prSet presAssocID="{5F5C8D15-B66E-4BCC-BB98-C0A3D2D2F3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5C23E-5AC4-47DF-9201-618C21B72975}" type="pres">
      <dgm:prSet presAssocID="{5F5C8D15-B66E-4BCC-BB98-C0A3D2D2F369}" presName="radial" presStyleCnt="0">
        <dgm:presLayoutVars>
          <dgm:animLvl val="ctr"/>
        </dgm:presLayoutVars>
      </dgm:prSet>
      <dgm:spPr/>
    </dgm:pt>
    <dgm:pt modelId="{A8EB798A-8F98-42E9-AF96-9519006AB129}" type="pres">
      <dgm:prSet presAssocID="{8A52AEF3-B9D0-4455-9935-60D0F8ED2E06}" presName="centerShape" presStyleLbl="vennNode1" presStyleIdx="0" presStyleCnt="8" custScaleX="79723" custScaleY="70674"/>
      <dgm:spPr/>
      <dgm:t>
        <a:bodyPr/>
        <a:lstStyle/>
        <a:p>
          <a:endParaRPr lang="en-US"/>
        </a:p>
      </dgm:t>
    </dgm:pt>
    <dgm:pt modelId="{AAA43CDC-F89F-4346-B5A6-59636A4643CD}" type="pres">
      <dgm:prSet presAssocID="{8592B3D5-7EF2-44D1-BC3E-1B620DBF4063}" presName="node" presStyleLbl="vennNode1" presStyleIdx="1" presStyleCnt="8" custScaleX="142515" custScaleY="93011" custRadScaleRad="65757" custRadScaleInc="345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5BA6D-C6D8-48EA-89B4-A0032CE13629}" type="pres">
      <dgm:prSet presAssocID="{8FFF1433-9A2F-45FA-AB4E-9C4B76E9404D}" presName="node" presStyleLbl="vennNode1" presStyleIdx="2" presStyleCnt="8" custScaleX="126573" custRadScaleRad="67869" custRadScaleInc="-52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8093F-3DA1-48C3-B8F0-44E72E687538}" type="pres">
      <dgm:prSet presAssocID="{F33FBCF2-3AC5-4B91-8C4B-B76458488FB4}" presName="node" presStyleLbl="vennNode1" presStyleIdx="3" presStyleCnt="8" custScaleX="126573" custRadScaleRad="78299" custRadScaleInc="43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A07CD-7686-4A3D-8694-8FB92A7B2AF8}" type="pres">
      <dgm:prSet presAssocID="{8FD3BE7C-79E1-4B1E-A205-E32AFEC68E9A}" presName="node" presStyleLbl="vennNode1" presStyleIdx="4" presStyleCnt="8" custScaleX="126573" custRadScaleRad="80725" custRadScaleInc="-14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7B0B-8461-4FE8-A339-91FDA01245E7}" type="pres">
      <dgm:prSet presAssocID="{CD3C23DE-6186-450D-9C8F-7F27DB7DD688}" presName="node" presStyleLbl="vennNode1" presStyleIdx="5" presStyleCnt="8" custScaleX="145555" custScaleY="125474" custRadScaleRad="94788" custRadScaleInc="14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F704-87D7-4D10-BC9F-1E423694EF1A}" type="pres">
      <dgm:prSet presAssocID="{97D9D0BB-6621-4406-8E1C-39088143ACBE}" presName="node" presStyleLbl="vennNode1" presStyleIdx="6" presStyleCnt="8" custScaleX="126573" custRadScaleRad="78083" custRadScaleInc="-4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5AB8E-02E1-41DF-8AE8-F956C974FBFE}" type="pres">
      <dgm:prSet presAssocID="{576A369D-59A7-463D-9F33-45F887D412B9}" presName="node" presStyleLbl="vennNode1" presStyleIdx="7" presStyleCnt="8" custScaleX="126573" custRadScaleRad="72555" custRadScaleInc="38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71835-7C38-4ABE-ADE4-3CBD2CD9ABBF}" srcId="{8A52AEF3-B9D0-4455-9935-60D0F8ED2E06}" destId="{8FD3BE7C-79E1-4B1E-A205-E32AFEC68E9A}" srcOrd="3" destOrd="0" parTransId="{DB1BB7DB-A1F5-4321-BFC5-69A7C95F7F89}" sibTransId="{452E90D7-9A40-46F9-A5B9-CA7C9A982E0F}"/>
    <dgm:cxn modelId="{959D809A-43F2-4A94-B3CB-8F68E3D5B8EE}" type="presOf" srcId="{8A52AEF3-B9D0-4455-9935-60D0F8ED2E06}" destId="{A8EB798A-8F98-42E9-AF96-9519006AB129}" srcOrd="0" destOrd="0" presId="urn:microsoft.com/office/officeart/2005/8/layout/radial3"/>
    <dgm:cxn modelId="{3A07651F-5F78-4AED-9AF0-345FDDCD9158}" type="presOf" srcId="{8592B3D5-7EF2-44D1-BC3E-1B620DBF4063}" destId="{AAA43CDC-F89F-4346-B5A6-59636A4643CD}" srcOrd="0" destOrd="0" presId="urn:microsoft.com/office/officeart/2005/8/layout/radial3"/>
    <dgm:cxn modelId="{3A7C35FA-38EC-444E-866F-5C2F05A1D9EA}" srcId="{8A52AEF3-B9D0-4455-9935-60D0F8ED2E06}" destId="{8FFF1433-9A2F-45FA-AB4E-9C4B76E9404D}" srcOrd="1" destOrd="0" parTransId="{7706C63F-CB1A-4690-86CC-D804C2A0BAAD}" sibTransId="{20F68B6B-653D-4E97-A0AF-08C82DF7E1A2}"/>
    <dgm:cxn modelId="{8E7738F5-7231-48D7-A413-0D18BF4AB768}" type="presOf" srcId="{97D9D0BB-6621-4406-8E1C-39088143ACBE}" destId="{8E8AF704-87D7-4D10-BC9F-1E423694EF1A}" srcOrd="0" destOrd="0" presId="urn:microsoft.com/office/officeart/2005/8/layout/radial3"/>
    <dgm:cxn modelId="{10F4BC04-FB74-451E-8D68-B9F8A39E4D69}" srcId="{8A52AEF3-B9D0-4455-9935-60D0F8ED2E06}" destId="{8592B3D5-7EF2-44D1-BC3E-1B620DBF4063}" srcOrd="0" destOrd="0" parTransId="{40EEC2D7-0AC9-46B1-9E1B-292199CCFBF3}" sibTransId="{14839D35-C421-4234-A419-8C5C150E6DAF}"/>
    <dgm:cxn modelId="{A96D499F-0522-4AF1-8724-15EF57A38259}" srcId="{5F5C8D15-B66E-4BCC-BB98-C0A3D2D2F369}" destId="{8A52AEF3-B9D0-4455-9935-60D0F8ED2E06}" srcOrd="0" destOrd="0" parTransId="{754C2ED3-CDD8-4796-85A8-C6C4268ED250}" sibTransId="{13C4AABC-FD13-421C-88AA-D56C642EE16A}"/>
    <dgm:cxn modelId="{0DCF144A-B9CB-4F1A-8B88-DDD32A74B235}" srcId="{8A52AEF3-B9D0-4455-9935-60D0F8ED2E06}" destId="{F33FBCF2-3AC5-4B91-8C4B-B76458488FB4}" srcOrd="2" destOrd="0" parTransId="{8458DAC0-66BE-4B67-8347-2B006C91C8CA}" sibTransId="{1A013345-4096-4129-AF61-B2B13737F29D}"/>
    <dgm:cxn modelId="{74631EE6-AD2D-4D9C-9FF0-393627249D04}" type="presOf" srcId="{8FD3BE7C-79E1-4B1E-A205-E32AFEC68E9A}" destId="{B12A07CD-7686-4A3D-8694-8FB92A7B2AF8}" srcOrd="0" destOrd="0" presId="urn:microsoft.com/office/officeart/2005/8/layout/radial3"/>
    <dgm:cxn modelId="{2AC4B29D-3BA8-4BB2-959F-DCAE2A1F9B38}" type="presOf" srcId="{CD3C23DE-6186-450D-9C8F-7F27DB7DD688}" destId="{68557B0B-8461-4FE8-A339-91FDA01245E7}" srcOrd="0" destOrd="0" presId="urn:microsoft.com/office/officeart/2005/8/layout/radial3"/>
    <dgm:cxn modelId="{BD0CD800-61AC-4D39-8D81-361763502BCE}" srcId="{8A52AEF3-B9D0-4455-9935-60D0F8ED2E06}" destId="{97D9D0BB-6621-4406-8E1C-39088143ACBE}" srcOrd="5" destOrd="0" parTransId="{734F71F0-EA81-474D-B108-1590E9AE4870}" sibTransId="{9534D0A8-5349-4C4B-9EFF-135305F68F7A}"/>
    <dgm:cxn modelId="{12637DEC-7CA7-4120-AF82-40C08BE0860D}" type="presOf" srcId="{576A369D-59A7-463D-9F33-45F887D412B9}" destId="{9055AB8E-02E1-41DF-8AE8-F956C974FBFE}" srcOrd="0" destOrd="0" presId="urn:microsoft.com/office/officeart/2005/8/layout/radial3"/>
    <dgm:cxn modelId="{2EA23F5E-DD26-40A1-B95A-41CAAED3F946}" srcId="{8A52AEF3-B9D0-4455-9935-60D0F8ED2E06}" destId="{CD3C23DE-6186-450D-9C8F-7F27DB7DD688}" srcOrd="4" destOrd="0" parTransId="{BAB2C7CF-2E4D-4671-8FB0-2F2594890EBB}" sibTransId="{F870C44E-2B15-4F9A-922C-4C187972515C}"/>
    <dgm:cxn modelId="{8239B38B-BED9-4023-A350-C94637562D62}" type="presOf" srcId="{8FFF1433-9A2F-45FA-AB4E-9C4B76E9404D}" destId="{6EE5BA6D-C6D8-48EA-89B4-A0032CE13629}" srcOrd="0" destOrd="0" presId="urn:microsoft.com/office/officeart/2005/8/layout/radial3"/>
    <dgm:cxn modelId="{2BFE77BA-E90F-4359-A37D-596E0359C173}" type="presOf" srcId="{5F5C8D15-B66E-4BCC-BB98-C0A3D2D2F369}" destId="{8F211F13-E688-4E2E-AC00-317AD6F268E7}" srcOrd="0" destOrd="0" presId="urn:microsoft.com/office/officeart/2005/8/layout/radial3"/>
    <dgm:cxn modelId="{221FC9A3-45B7-48C9-8075-D6DFA27387CD}" srcId="{8A52AEF3-B9D0-4455-9935-60D0F8ED2E06}" destId="{576A369D-59A7-463D-9F33-45F887D412B9}" srcOrd="6" destOrd="0" parTransId="{77341E7B-12DA-4BD9-8108-6E83C9970825}" sibTransId="{45A06521-3EFC-43D5-A231-B608B055FEC0}"/>
    <dgm:cxn modelId="{277B81B0-8497-4202-9438-87543681277C}" type="presOf" srcId="{F33FBCF2-3AC5-4B91-8C4B-B76458488FB4}" destId="{9988093F-3DA1-48C3-B8F0-44E72E687538}" srcOrd="0" destOrd="0" presId="urn:microsoft.com/office/officeart/2005/8/layout/radial3"/>
    <dgm:cxn modelId="{58186696-35BB-41EB-A74F-C26B8DA08AD3}" type="presParOf" srcId="{8F211F13-E688-4E2E-AC00-317AD6F268E7}" destId="{1575C23E-5AC4-47DF-9201-618C21B72975}" srcOrd="0" destOrd="0" presId="urn:microsoft.com/office/officeart/2005/8/layout/radial3"/>
    <dgm:cxn modelId="{D52764C6-E00B-4666-BFF4-0354B40CAB3E}" type="presParOf" srcId="{1575C23E-5AC4-47DF-9201-618C21B72975}" destId="{A8EB798A-8F98-42E9-AF96-9519006AB129}" srcOrd="0" destOrd="0" presId="urn:microsoft.com/office/officeart/2005/8/layout/radial3"/>
    <dgm:cxn modelId="{54FD4260-2DE5-4598-92D9-AE4472120CC4}" type="presParOf" srcId="{1575C23E-5AC4-47DF-9201-618C21B72975}" destId="{AAA43CDC-F89F-4346-B5A6-59636A4643CD}" srcOrd="1" destOrd="0" presId="urn:microsoft.com/office/officeart/2005/8/layout/radial3"/>
    <dgm:cxn modelId="{1F4C354C-8F6B-4FC5-B2A3-C61C0EDE6FFC}" type="presParOf" srcId="{1575C23E-5AC4-47DF-9201-618C21B72975}" destId="{6EE5BA6D-C6D8-48EA-89B4-A0032CE13629}" srcOrd="2" destOrd="0" presId="urn:microsoft.com/office/officeart/2005/8/layout/radial3"/>
    <dgm:cxn modelId="{E5399837-821D-499D-A537-1CC47F253A5F}" type="presParOf" srcId="{1575C23E-5AC4-47DF-9201-618C21B72975}" destId="{9988093F-3DA1-48C3-B8F0-44E72E687538}" srcOrd="3" destOrd="0" presId="urn:microsoft.com/office/officeart/2005/8/layout/radial3"/>
    <dgm:cxn modelId="{57E7ECAD-ACFC-45D1-A8FF-2603698E8719}" type="presParOf" srcId="{1575C23E-5AC4-47DF-9201-618C21B72975}" destId="{B12A07CD-7686-4A3D-8694-8FB92A7B2AF8}" srcOrd="4" destOrd="0" presId="urn:microsoft.com/office/officeart/2005/8/layout/radial3"/>
    <dgm:cxn modelId="{BAA9A311-518C-492C-A777-7FB2FC7862ED}" type="presParOf" srcId="{1575C23E-5AC4-47DF-9201-618C21B72975}" destId="{68557B0B-8461-4FE8-A339-91FDA01245E7}" srcOrd="5" destOrd="0" presId="urn:microsoft.com/office/officeart/2005/8/layout/radial3"/>
    <dgm:cxn modelId="{4B44D8CB-1776-4EAE-A3A3-577CD099A657}" type="presParOf" srcId="{1575C23E-5AC4-47DF-9201-618C21B72975}" destId="{8E8AF704-87D7-4D10-BC9F-1E423694EF1A}" srcOrd="6" destOrd="0" presId="urn:microsoft.com/office/officeart/2005/8/layout/radial3"/>
    <dgm:cxn modelId="{8D881A39-D3BA-4E2D-94B5-D8706CDA8CE5}" type="presParOf" srcId="{1575C23E-5AC4-47DF-9201-618C21B72975}" destId="{9055AB8E-02E1-41DF-8AE8-F956C974FBF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5A2117A-F1B7-4E9D-95BE-DA99586650FF}" type="datetimeFigureOut">
              <a:rPr lang="en-US"/>
              <a:pPr>
                <a:defRPr/>
              </a:pPr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8AFA47-399A-4187-98B7-758F31CB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F1DE93-F159-4DBF-8D21-83C01FB9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E1D68-54A8-4A0F-AC1B-32F1840C97F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 get a red color… but gold should be gold???  What is going on???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97C96-C1F4-45FD-AF85-9362A23A9E8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 salt is added, the reduced Au particles start to aggregate together causing optical changes</a:t>
            </a:r>
          </a:p>
          <a:p>
            <a:r>
              <a:rPr lang="en-US" smtClean="0"/>
              <a:t>Been recorded for over 100 years</a:t>
            </a:r>
          </a:p>
          <a:p>
            <a:r>
              <a:rPr lang="en-US" smtClean="0"/>
              <a:t>Done in stain glass for 1500 years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D2224-5AD8-4C9C-A775-740A05AE0BF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345C3-4A07-46A0-8FAE-1219CCCD5FF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B070F-1F32-4578-B154-E2394DC6C29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61F10-BB91-4E36-841A-CC4F8D7BD6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9BAF3-2A1F-4167-B838-5EB674AF052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34723-CF4A-4543-97C2-C674F9065C2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32AA-4A14-43C7-B293-3141E8427DF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US gov’t 460 million in 2001 to 1 billion in 2005 for nanotechnology alone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4BF97-2057-4297-9227-B654A553481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Nano-  billionth </a:t>
            </a:r>
          </a:p>
          <a:p>
            <a:r>
              <a:rPr lang="en-US" smtClean="0"/>
              <a:t>Macro to nano-  from universe to circuitry</a:t>
            </a:r>
          </a:p>
          <a:p>
            <a:r>
              <a:rPr lang="en-US" smtClean="0"/>
              <a:t>Properties due to atomic forces not found in bulk</a:t>
            </a:r>
          </a:p>
          <a:p>
            <a:r>
              <a:rPr lang="en-US" smtClean="0"/>
              <a:t>Clothing, drug delivery</a:t>
            </a:r>
          </a:p>
          <a:p>
            <a:r>
              <a:rPr lang="en-US" smtClean="0"/>
              <a:t>Less harm to environment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EB1B-6F2B-47CF-928C-7FA1E0975EF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1C4F4-8FC3-4CD3-B40A-47B97524A87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CB4D-2B87-47B5-9000-70DEAF62FB2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4183-F3B8-427A-A240-FB541875481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Up and coming career connections- 7 million jobs by 2015</a:t>
            </a:r>
          </a:p>
          <a:p>
            <a:r>
              <a:rPr lang="en-US" smtClean="0"/>
              <a:t>US gov’t 460 million in 2001 to 1 billion in 2005 for nanotechnology alone</a:t>
            </a:r>
          </a:p>
          <a:p>
            <a:r>
              <a:rPr lang="en-US" smtClean="0"/>
              <a:t>Lessons</a:t>
            </a:r>
          </a:p>
          <a:p>
            <a:r>
              <a:rPr lang="en-US" smtClean="0"/>
              <a:t>All products available now and they can create later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6A29-84B5-49E2-8BBE-EE8D7199242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Nano-  billionth </a:t>
            </a:r>
          </a:p>
          <a:p>
            <a:r>
              <a:rPr lang="en-US" smtClean="0"/>
              <a:t>Macro to nano-  from universe to circuitry</a:t>
            </a:r>
          </a:p>
          <a:p>
            <a:r>
              <a:rPr lang="en-US" smtClean="0"/>
              <a:t>Properties due to atomic forces not found in bulk</a:t>
            </a:r>
          </a:p>
          <a:p>
            <a:r>
              <a:rPr lang="en-US" smtClean="0"/>
              <a:t>Clothing, drug delivery</a:t>
            </a:r>
          </a:p>
          <a:p>
            <a:r>
              <a:rPr lang="en-US" smtClean="0"/>
              <a:t>Less harm to environment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F36F5-A62C-4B32-9271-93C651AAD7C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A- how systems function    &amp;    technology to enhance gathering and manipulation of data</a:t>
            </a:r>
          </a:p>
          <a:p>
            <a:r>
              <a:rPr lang="en-US" smtClean="0"/>
              <a:t>B- Chemical RXN &amp; Motions and Forces</a:t>
            </a:r>
          </a:p>
          <a:p>
            <a:r>
              <a:rPr lang="en-US" smtClean="0"/>
              <a:t>E- Ask questions, use different methods, accept different evidences    &amp; Advances with new technologies    &amp;pursue different reasons</a:t>
            </a:r>
          </a:p>
          <a:p>
            <a:r>
              <a:rPr lang="en-US" smtClean="0"/>
              <a:t>F- Understanding concepts should active debate     &amp;   Society decides on proposals on new research and technologies</a:t>
            </a:r>
          </a:p>
          <a:p>
            <a:r>
              <a:rPr lang="en-US" smtClean="0"/>
              <a:t>G-  Advances that important and long lasting effects on science and society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6BDC1-2330-4A1F-A032-D270959D244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EB9A0-91D8-4D48-8B58-6092CF490EA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 can make million of millions of pieces of GOLD! 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D417E-D48D-44C7-9093-94977AFD43D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A269C-8FEA-4437-823C-973B5B03D6F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Environmental Protection Agency defines green chemistry as the design of chemical products and processes that reduce or eliminate the use or generation of hazardous substances.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3B715-A805-411B-B38D-C233F720E9C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9A14-91AE-4B0A-B5F6-81E37C33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BC60-40AD-4B36-B21A-83BC87D1A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B5B5-951D-42DE-86F5-FE7FEC1B1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190D0-C4C8-4B3D-9469-169E39762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BD96-643A-41FA-8BD8-792660B5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131F-70ED-43E9-BE79-14D2447F0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80B7-CA60-4D37-B539-7C5E5BBA2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84E2-CA0E-4404-8FD8-BA7D3E633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3C06-CD55-4421-9D36-DCAE2B0D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2ED8-B59A-454A-99E4-4CAF4E4A2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B44F-5461-4314-A0F2-4EA03F56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09C12C-C2F5-4AF1-A7AB-378FF0D0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forUC01_9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5435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.gov/html/edu/careers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Applications of Nanotechnology in Health and Beauty Products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RICH QUICK!  </a:t>
            </a:r>
          </a:p>
          <a:p>
            <a:pPr eaLnBrk="1" hangingPunct="1">
              <a:defRPr/>
            </a:pPr>
            <a:r>
              <a:rPr lang="en-US" i="1" dirty="0" smtClean="0"/>
              <a:t>A Nanoscale Production</a:t>
            </a:r>
          </a:p>
          <a:p>
            <a:pPr eaLnBrk="1" hangingPunct="1">
              <a:defRPr/>
            </a:pPr>
            <a:r>
              <a:rPr lang="en-US" sz="2000" dirty="0" smtClean="0"/>
              <a:t>Tracy G Howard Woodard- Career Technical H S</a:t>
            </a:r>
          </a:p>
          <a:p>
            <a:pPr eaLnBrk="1" hangingPunct="1">
              <a:defRPr/>
            </a:pPr>
            <a:r>
              <a:rPr lang="en-US" sz="2000" dirty="0" smtClean="0"/>
              <a:t>Michelle Marlow- </a:t>
            </a:r>
            <a:r>
              <a:rPr lang="en-US" sz="2000" dirty="0" err="1" smtClean="0"/>
              <a:t>Hughs</a:t>
            </a:r>
            <a:r>
              <a:rPr lang="en-US" sz="2000" dirty="0" smtClean="0"/>
              <a:t> STEM H 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Cooper Black" pitchFamily="18" charset="0"/>
              </a:rPr>
              <a:t>What Color Is GOLD???</a:t>
            </a:r>
          </a:p>
        </p:txBody>
      </p:sp>
      <p:pic>
        <p:nvPicPr>
          <p:cNvPr id="33794" name="Picture 3" descr="GEDC19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3276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Users\RET User 10\AppData\Local\Microsoft\Windows\Temporary Internet Files\Content.IE5\VSTXX55K\MP900442513[1]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51375" y="2362200"/>
            <a:ext cx="3654425" cy="2436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Visualize Change At Nano Level</a:t>
            </a:r>
          </a:p>
        </p:txBody>
      </p:sp>
      <p:pic>
        <p:nvPicPr>
          <p:cNvPr id="35842" name="Picture 3" descr="9_diameter_of_go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41500"/>
            <a:ext cx="3200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6"/>
          <p:cNvSpPr>
            <a:spLocks noGrp="1"/>
          </p:cNvSpPr>
          <p:nvPr>
            <p:ph idx="1"/>
          </p:nvPr>
        </p:nvSpPr>
        <p:spPr>
          <a:xfrm>
            <a:off x="3733800" y="1905000"/>
            <a:ext cx="5181600" cy="1668463"/>
          </a:xfrm>
        </p:spPr>
        <p:txBody>
          <a:bodyPr>
            <a:spAutoFit/>
          </a:bodyPr>
          <a:lstStyle/>
          <a:p>
            <a:r>
              <a:rPr lang="en-US" smtClean="0"/>
              <a:t>Optical properties change due to size Au</a:t>
            </a:r>
          </a:p>
          <a:p>
            <a:r>
              <a:rPr lang="en-US" smtClean="0"/>
              <a:t>Not observed in bulk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762000" y="51054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~13nm   to ~100nm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133600" y="5867400"/>
            <a:ext cx="509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http://www.webexhibits.org/causesofcolor/9.html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nanometer_12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2428875"/>
            <a:ext cx="75072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Lesson 2 Too Small To See?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Discussion of Scale  (Video)</a:t>
            </a:r>
          </a:p>
          <a:p>
            <a:pPr eaLnBrk="1" hangingPunct="1"/>
            <a:r>
              <a:rPr lang="en-US" smtClean="0"/>
              <a:t>Measurement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Demonstrate Size &amp; Limitations</a:t>
            </a:r>
          </a:p>
        </p:txBody>
      </p:sp>
      <p:pic>
        <p:nvPicPr>
          <p:cNvPr id="39938" name="Picture 4" descr="plane-1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2590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BU0055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81200"/>
            <a:ext cx="30337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0000"/>
                </a:solidFill>
              </a:rPr>
              <a:t>Misconceptions</a:t>
            </a:r>
            <a:endParaRPr lang="en-US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 defTabSz="1035050"/>
            <a:r>
              <a:rPr lang="en-US" smtClean="0"/>
              <a:t>Material properties do not change with size.  </a:t>
            </a:r>
          </a:p>
          <a:p>
            <a:pPr algn="ctr" defTabSz="1035050"/>
            <a:r>
              <a:rPr lang="en-US" smtClean="0"/>
              <a:t>People are not effected by Nanoparticles.</a:t>
            </a:r>
          </a:p>
        </p:txBody>
      </p:sp>
      <p:pic>
        <p:nvPicPr>
          <p:cNvPr id="41987" name="Picture 3" descr="1194984552173837810woman_01.svg.m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71800"/>
            <a:ext cx="20367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tennis_ball-1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19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4419600"/>
            <a:ext cx="249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Assessment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35050" eaLnBrk="1" hangingPunct="1"/>
            <a:r>
              <a:rPr lang="en-US" smtClean="0"/>
              <a:t>Draw in scale </a:t>
            </a:r>
          </a:p>
          <a:p>
            <a:pPr defTabSz="1035050" eaLnBrk="1" hangingPunct="1"/>
            <a:r>
              <a:rPr lang="en-US" smtClean="0"/>
              <a:t>Apply scale to substrate</a:t>
            </a:r>
          </a:p>
          <a:p>
            <a:pPr defTabSz="1035050" eaLnBrk="1" hangingPunct="1"/>
            <a:r>
              <a:rPr lang="en-US" smtClean="0"/>
              <a:t>Demonstrate nanoparticle size influences substrate</a:t>
            </a:r>
          </a:p>
          <a:p>
            <a:pPr defTabSz="1035050" eaLnBrk="1" hangingPunct="1"/>
            <a:r>
              <a:rPr lang="en-US" smtClean="0"/>
              <a:t>Visually demonstrate scale in a discipline (poster, powerpoint,video, 3D model) </a:t>
            </a:r>
          </a:p>
          <a:p>
            <a:pPr defTabSz="1035050" eaLnBrk="1" hangingPunct="1"/>
            <a:r>
              <a:rPr lang="en-US" smtClean="0"/>
              <a:t>Design future examples of applications</a:t>
            </a:r>
          </a:p>
          <a:p>
            <a:pPr defTabSz="1035050" eaLnBrk="1" hangingPunct="1">
              <a:buFontTx/>
              <a:buNone/>
            </a:pPr>
            <a:endParaRPr lang="en-US" smtClean="0"/>
          </a:p>
          <a:p>
            <a:pPr defTabSz="103505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Application To Life</a:t>
            </a:r>
          </a:p>
        </p:txBody>
      </p:sp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1981200" y="1295400"/>
            <a:ext cx="4953000" cy="4191000"/>
            <a:chOff x="10363200" y="1371600"/>
            <a:chExt cx="3124200" cy="2743200"/>
          </a:xfrm>
        </p:grpSpPr>
        <p:pic>
          <p:nvPicPr>
            <p:cNvPr id="46084" name="Picture 5" descr="tato-nan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44400" y="3276600"/>
              <a:ext cx="1102446" cy="82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6" descr="Pregnancy Tests copy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88240" y="2362200"/>
              <a:ext cx="8991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7" descr="socks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96800" y="1371600"/>
              <a:ext cx="88900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8" descr="P197413_her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06200" y="1447800"/>
              <a:ext cx="781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9" descr="stai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363200" y="32766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10" descr="hexbug-nano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439400" y="1447800"/>
              <a:ext cx="99710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11" descr="25_procter_gamble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125200" y="2209800"/>
              <a:ext cx="14859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12" descr="Curad silver bandages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363200" y="236220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13" descr="2008_04_09_14_41_08_706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214100" y="3331684"/>
              <a:ext cx="1054100" cy="706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3" name="TextBox 14"/>
          <p:cNvSpPr txBox="1">
            <a:spLocks noChangeArrowheads="1"/>
          </p:cNvSpPr>
          <p:nvPr/>
        </p:nvSpPr>
        <p:spPr bwMode="auto">
          <a:xfrm>
            <a:off x="609600" y="5410200"/>
            <a:ext cx="761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Consumer Products, Beauty, Electronics, Health, Medical, 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Career Connections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89154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Society Impact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Informative understanding- SPENDING</a:t>
            </a:r>
          </a:p>
          <a:p>
            <a:pPr eaLnBrk="1" hangingPunct="1"/>
            <a:r>
              <a:rPr lang="en-US" smtClean="0"/>
              <a:t>2 million nano workers needed by 2015</a:t>
            </a:r>
          </a:p>
          <a:p>
            <a:pPr eaLnBrk="1" hangingPunct="1"/>
            <a:r>
              <a:rPr lang="en-US" smtClean="0"/>
              <a:t>5 million additional related jobs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2133600" y="5791200"/>
            <a:ext cx="449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35050"/>
            <a:r>
              <a:rPr lang="en-US">
                <a:hlinkClick r:id="rId3" tooltip="http://www.nano.gov/html/edu/careers.htm"/>
              </a:rPr>
              <a:t>http://www.nano.gov/html/edu/careers.htm</a:t>
            </a:r>
            <a:endParaRPr lang="en-US"/>
          </a:p>
        </p:txBody>
      </p:sp>
      <p:pic>
        <p:nvPicPr>
          <p:cNvPr id="50180" name="Picture 9" descr="cell pho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657600"/>
            <a:ext cx="1143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0" descr="old-cellpho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581400"/>
            <a:ext cx="12954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3733800" y="4191000"/>
            <a:ext cx="1295400" cy="7889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Lesson Summary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Green Chemistry</a:t>
            </a:r>
          </a:p>
          <a:p>
            <a:r>
              <a:rPr lang="en-US" smtClean="0"/>
              <a:t>Scale</a:t>
            </a:r>
          </a:p>
          <a:p>
            <a:r>
              <a:rPr lang="en-US" smtClean="0"/>
              <a:t>Properties (Optical)</a:t>
            </a:r>
          </a:p>
          <a:p>
            <a:r>
              <a:rPr lang="en-US" smtClean="0"/>
              <a:t>Demonstrating scale using models</a:t>
            </a:r>
          </a:p>
          <a:p>
            <a:r>
              <a:rPr lang="en-US" smtClean="0"/>
              <a:t>Real world connections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ientist-light.png"/>
          <p:cNvPicPr>
            <a:picLocks noChangeAspect="1"/>
          </p:cNvPicPr>
          <p:nvPr/>
        </p:nvPicPr>
        <p:blipFill>
          <a:blip r:embed="rId3"/>
          <a:srcRect l="24001" t="18668" r="25333"/>
          <a:stretch>
            <a:fillRect/>
          </a:stretch>
        </p:blipFill>
        <p:spPr bwMode="auto">
          <a:xfrm>
            <a:off x="3581400" y="4267200"/>
            <a:ext cx="1447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EDC1961.JPG"/>
          <p:cNvPicPr>
            <a:picLocks noChangeAspect="1"/>
          </p:cNvPicPr>
          <p:nvPr/>
        </p:nvPicPr>
        <p:blipFill>
          <a:blip r:embed="rId4"/>
          <a:srcRect l="11147" t="34525" r="42680" b="7143"/>
          <a:stretch>
            <a:fillRect/>
          </a:stretch>
        </p:blipFill>
        <p:spPr bwMode="auto">
          <a:xfrm>
            <a:off x="6553200" y="533400"/>
            <a:ext cx="220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The Experts</a:t>
            </a:r>
          </a:p>
        </p:txBody>
      </p:sp>
      <p:pic>
        <p:nvPicPr>
          <p:cNvPr id="11" name="Picture 10" descr="Chrome-Skyline from Devo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438400"/>
            <a:ext cx="38909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840740741_1100873_1528.jpg"/>
          <p:cNvPicPr>
            <a:picLocks noChangeAspect="1"/>
          </p:cNvPicPr>
          <p:nvPr/>
        </p:nvPicPr>
        <p:blipFill>
          <a:blip r:embed="rId6"/>
          <a:srcRect l="44702" r="18211" b="12914"/>
          <a:stretch>
            <a:fillRect/>
          </a:stretch>
        </p:blipFill>
        <p:spPr bwMode="auto">
          <a:xfrm>
            <a:off x="304800" y="533400"/>
            <a:ext cx="21336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ity philadelphia picture.gif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33400" y="2438400"/>
            <a:ext cx="3200400" cy="29146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Acknowlegements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Kelly J. Cross</a:t>
            </a:r>
          </a:p>
          <a:p>
            <a:r>
              <a:rPr lang="en-US" smtClean="0"/>
              <a:t>Dr. Doug Kohls</a:t>
            </a:r>
          </a:p>
          <a:p>
            <a:r>
              <a:rPr lang="en-US" smtClean="0"/>
              <a:t>Andrea Burrows</a:t>
            </a:r>
          </a:p>
          <a:p>
            <a:r>
              <a:rPr lang="en-US" smtClean="0"/>
              <a:t>Dr. Anant Kukreti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QUESTIONS???????</a:t>
            </a:r>
          </a:p>
        </p:txBody>
      </p:sp>
      <p:pic>
        <p:nvPicPr>
          <p:cNvPr id="56322" name="Picture 4" descr="C:\Users\RET User 10\AppData\Local\Microsoft\Windows\Temporary Internet Files\Content.IE5\Y25SE9SG\MC90035896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Talk 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YOU SHOULD CARE</a:t>
            </a:r>
          </a:p>
          <a:p>
            <a:r>
              <a:rPr lang="en-US" smtClean="0"/>
              <a:t>Lesson 1-  What Color Is Gold!</a:t>
            </a:r>
          </a:p>
          <a:p>
            <a:r>
              <a:rPr lang="en-US" smtClean="0"/>
              <a:t>Lesson 2- Too Small To See?</a:t>
            </a:r>
          </a:p>
          <a:p>
            <a:r>
              <a:rPr lang="en-US" smtClean="0"/>
              <a:t>WHY YOUR STUDENTS WILL CARE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35050" eaLnBrk="1" hangingPunct="1"/>
            <a:r>
              <a:rPr lang="en-US" smtClean="0"/>
              <a:t>Students will understand</a:t>
            </a:r>
          </a:p>
          <a:p>
            <a:pPr lvl="1" defTabSz="1035050" eaLnBrk="1" hangingPunct="1"/>
            <a:r>
              <a:rPr lang="en-US" smtClean="0"/>
              <a:t>“nano”</a:t>
            </a:r>
          </a:p>
          <a:p>
            <a:pPr lvl="1" defTabSz="1035050" eaLnBrk="1" hangingPunct="1"/>
            <a:r>
              <a:rPr lang="en-US" smtClean="0"/>
              <a:t>Scale (km to nm)</a:t>
            </a:r>
          </a:p>
          <a:p>
            <a:pPr lvl="1" defTabSz="1035050"/>
            <a:r>
              <a:rPr lang="en-US" smtClean="0"/>
              <a:t>Nanoparticles behave differently than bulk</a:t>
            </a:r>
          </a:p>
          <a:p>
            <a:pPr lvl="1" defTabSz="1035050"/>
            <a:r>
              <a:rPr lang="en-US" smtClean="0"/>
              <a:t>Nanoparticles influence substrate</a:t>
            </a:r>
          </a:p>
          <a:p>
            <a:pPr lvl="1" defTabSz="1035050"/>
            <a:r>
              <a:rPr lang="en-US" smtClean="0"/>
              <a:t>Green Chemistry</a:t>
            </a:r>
          </a:p>
          <a:p>
            <a:pPr lvl="1" defTabSz="103505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National Standards 9-12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b="1" smtClean="0"/>
              <a:t>A: Science as Inquiry</a:t>
            </a:r>
          </a:p>
          <a:p>
            <a:r>
              <a:rPr lang="en-US" sz="2800" b="1" smtClean="0"/>
              <a:t>B: Physical Science</a:t>
            </a:r>
          </a:p>
          <a:p>
            <a:r>
              <a:rPr lang="en-US" sz="2800" b="1" smtClean="0"/>
              <a:t>E: Science and Technology</a:t>
            </a:r>
          </a:p>
          <a:p>
            <a:r>
              <a:rPr lang="en-US" sz="2800" b="1" smtClean="0"/>
              <a:t>F: Science in Personal &amp; Social Perspectives</a:t>
            </a:r>
          </a:p>
          <a:p>
            <a:r>
              <a:rPr lang="en-US" sz="2800" b="1" smtClean="0"/>
              <a:t>G: History and Nature of Science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Experimental procedures</a:t>
            </a:r>
          </a:p>
          <a:p>
            <a:r>
              <a:rPr lang="en-US" smtClean="0"/>
              <a:t>Familiarity with atoms </a:t>
            </a:r>
          </a:p>
          <a:p>
            <a:r>
              <a:rPr lang="en-US" smtClean="0"/>
              <a:t>Properties of matter </a:t>
            </a:r>
          </a:p>
          <a:p>
            <a:r>
              <a:rPr lang="en-US" smtClean="0"/>
              <a:t>Knowledge of metric system</a:t>
            </a:r>
          </a:p>
          <a:p>
            <a:r>
              <a:rPr lang="en-US" smtClean="0"/>
              <a:t>Human impact world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  <a:cs typeface="Arial" charset="0"/>
              </a:rPr>
              <a:t>Lesson 1 What Color Is Gold?</a:t>
            </a:r>
          </a:p>
        </p:txBody>
      </p:sp>
      <p:pic>
        <p:nvPicPr>
          <p:cNvPr id="27650" name="Content Placeholder 6" descr="USCurrency_Federal_Reser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428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RICH QUICK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Sell Your Gold For Cash</a:t>
            </a:r>
          </a:p>
        </p:txBody>
      </p:sp>
      <p:pic>
        <p:nvPicPr>
          <p:cNvPr id="29698" name="Content Placeholder 4" descr="goldcharnext5yr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6600" y="1600200"/>
            <a:ext cx="5130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mtClean="0"/>
              <a:t>“</a:t>
            </a:r>
            <a:r>
              <a:rPr lang="en-US" smtClean="0">
                <a:solidFill>
                  <a:srgbClr val="00B050"/>
                </a:solidFill>
              </a:rPr>
              <a:t>Green Chemistry</a:t>
            </a:r>
            <a:r>
              <a:rPr lang="en-US" smtClean="0"/>
              <a:t>” </a:t>
            </a:r>
            <a:r>
              <a:rPr lang="en-US" b="1" smtClean="0">
                <a:solidFill>
                  <a:srgbClr val="C00000"/>
                </a:solidFill>
              </a:rPr>
              <a:t>Au Synthesis</a:t>
            </a:r>
          </a:p>
        </p:txBody>
      </p:sp>
      <p:pic>
        <p:nvPicPr>
          <p:cNvPr id="31746" name="Content Placeholder 3" descr="DSCF0095.JPG"/>
          <p:cNvPicPr>
            <a:picLocks noGrp="1" noChangeAspect="1"/>
          </p:cNvPicPr>
          <p:nvPr>
            <p:ph idx="1"/>
          </p:nvPr>
        </p:nvPicPr>
        <p:blipFill>
          <a:blip r:embed="rId3"/>
          <a:srcRect l="51135" t="5389" r="11806" b="42593"/>
          <a:stretch>
            <a:fillRect/>
          </a:stretch>
        </p:blipFill>
        <p:spPr>
          <a:xfrm>
            <a:off x="533400" y="2057400"/>
            <a:ext cx="2981325" cy="3138488"/>
          </a:xfrm>
        </p:spPr>
      </p:pic>
      <p:pic>
        <p:nvPicPr>
          <p:cNvPr id="31747" name="Picture 4" descr="GEDC1962.JPG"/>
          <p:cNvPicPr>
            <a:picLocks noChangeAspect="1"/>
          </p:cNvPicPr>
          <p:nvPr/>
        </p:nvPicPr>
        <p:blipFill>
          <a:blip r:embed="rId4"/>
          <a:srcRect l="20760" t="12572" r="17049" b="16975"/>
          <a:stretch>
            <a:fillRect/>
          </a:stretch>
        </p:blipFill>
        <p:spPr bwMode="auto">
          <a:xfrm>
            <a:off x="5029200" y="17526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us 6"/>
          <p:cNvSpPr/>
          <p:nvPr/>
        </p:nvSpPr>
        <p:spPr>
          <a:xfrm>
            <a:off x="3810000" y="312420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7924800" y="3048000"/>
            <a:ext cx="914400" cy="914400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530</Words>
  <Application>Microsoft Office PowerPoint</Application>
  <PresentationFormat>On-screen Show (4:3)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Cooper Black</vt:lpstr>
      <vt:lpstr>Default Design</vt:lpstr>
      <vt:lpstr>Applications of Nanotechnology in Health and Beauty Products</vt:lpstr>
      <vt:lpstr>The Experts</vt:lpstr>
      <vt:lpstr>Talk Outline</vt:lpstr>
      <vt:lpstr>Objectives</vt:lpstr>
      <vt:lpstr>National Standards 9-12</vt:lpstr>
      <vt:lpstr>Background</vt:lpstr>
      <vt:lpstr>Lesson 1 What Color Is Gold?</vt:lpstr>
      <vt:lpstr>Sell Your Gold For Cash</vt:lpstr>
      <vt:lpstr>“Green Chemistry” Au Synthesis</vt:lpstr>
      <vt:lpstr>What Color Is GOLD???</vt:lpstr>
      <vt:lpstr>Visualize Change At Nano Level</vt:lpstr>
      <vt:lpstr>Lesson 2 Too Small To See?</vt:lpstr>
      <vt:lpstr>Demonstrate Size &amp; Limitations</vt:lpstr>
      <vt:lpstr>Misconceptions</vt:lpstr>
      <vt:lpstr>Assessment</vt:lpstr>
      <vt:lpstr>Application To Life</vt:lpstr>
      <vt:lpstr>Career Connections</vt:lpstr>
      <vt:lpstr>Society Impact</vt:lpstr>
      <vt:lpstr>Lesson Summary</vt:lpstr>
      <vt:lpstr>Acknowlegements</vt:lpstr>
      <vt:lpstr>QUESTIONS???????</vt:lpstr>
    </vt:vector>
  </TitlesOfParts>
  <Company>University of Cincinnati, uc.edu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RET User 10</dc:creator>
  <cp:lastModifiedBy>College of Engineering</cp:lastModifiedBy>
  <cp:revision>157</cp:revision>
  <dcterms:created xsi:type="dcterms:W3CDTF">2007-07-19T21:04:34Z</dcterms:created>
  <dcterms:modified xsi:type="dcterms:W3CDTF">2012-01-08T23:44:28Z</dcterms:modified>
</cp:coreProperties>
</file>