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1" r:id="rId3"/>
    <p:sldId id="264" r:id="rId4"/>
    <p:sldId id="269" r:id="rId5"/>
    <p:sldId id="257" r:id="rId6"/>
    <p:sldId id="265" r:id="rId7"/>
    <p:sldId id="263" r:id="rId8"/>
    <p:sldId id="266" r:id="rId9"/>
    <p:sldId id="259" r:id="rId10"/>
    <p:sldId id="26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EDC"/>
    <a:srgbClr val="C2E4C5"/>
    <a:srgbClr val="B2DCB6"/>
    <a:srgbClr val="97CF8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2586" y="-1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E4E02A5-2981-47B6-8EED-544FCB097632}" type="datetimeFigureOut">
              <a:rPr lang="en-US"/>
              <a:pPr>
                <a:defRPr/>
              </a:pPr>
              <a:t>1/8/2012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93B2198-5265-4EC6-B33D-BC5F38555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CEE164-E03B-4C84-ADF0-B6E88747563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D4C8AC-3469-4D54-BDD2-BD08A074D1A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A6DC2-5149-40C7-B982-4C1FE38FE77C}" type="datetimeFigureOut">
              <a:rPr lang="en-US"/>
              <a:pPr>
                <a:defRPr/>
              </a:pPr>
              <a:t>1/8/2012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51BD4-7A9C-45C7-BDBB-0A5D99022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E57F1-133E-4311-9100-E31263D3658F}" type="datetimeFigureOut">
              <a:rPr lang="en-US"/>
              <a:pPr>
                <a:defRPr/>
              </a:pPr>
              <a:t>1/8/2012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B9614-D385-403F-8755-31B20111F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609600"/>
            <a:ext cx="20193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9055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08644-E3C7-4645-82ED-E9B3BA6A231E}" type="datetimeFigureOut">
              <a:rPr lang="en-US"/>
              <a:pPr>
                <a:defRPr/>
              </a:pPr>
              <a:t>1/8/2012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AEDEA-ED7B-4552-AD28-BFADC4177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029E7-1F84-420D-A9C6-F74340E298BF}" type="datetimeFigureOut">
              <a:rPr lang="en-US"/>
              <a:pPr>
                <a:defRPr/>
              </a:pPr>
              <a:t>1/8/2012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2042B-C834-43C1-B4A3-A1D757B46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0AA9F-05CA-46E0-9350-3B4F83EDD895}" type="datetimeFigureOut">
              <a:rPr lang="en-US"/>
              <a:pPr>
                <a:defRPr/>
              </a:pPr>
              <a:t>1/8/2012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B1EDE-6B64-449A-B137-3EC53336E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35163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35163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015D7-51C4-4978-A551-BE0A7B7FBA3E}" type="datetimeFigureOut">
              <a:rPr lang="en-US"/>
              <a:pPr>
                <a:defRPr/>
              </a:pPr>
              <a:t>1/8/2012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2EA63-3C00-418F-8B0D-31FA84FC7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E6701-5084-4591-BA3E-F9B458538932}" type="datetimeFigureOut">
              <a:rPr lang="en-US"/>
              <a:pPr>
                <a:defRPr/>
              </a:pPr>
              <a:t>1/8/2012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40BC7-117F-4214-BD80-0FCD94029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66F8C-436B-47E4-A2BD-B8F29FBB76E8}" type="datetimeFigureOut">
              <a:rPr lang="en-US"/>
              <a:pPr>
                <a:defRPr/>
              </a:pPr>
              <a:t>1/8/2012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11C2F-12DC-4670-999E-7278E4AC3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CF746-8B55-4D0B-B7BB-414432619F61}" type="datetimeFigureOut">
              <a:rPr lang="en-US"/>
              <a:pPr>
                <a:defRPr/>
              </a:pPr>
              <a:t>1/8/2012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10AF9-A028-49EA-BF96-FF5C58174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F4AED-AC5F-4647-9775-6CEF71C86746}" type="datetimeFigureOut">
              <a:rPr lang="en-US"/>
              <a:pPr>
                <a:defRPr/>
              </a:pPr>
              <a:t>1/8/2012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D1091-C31E-496F-9012-28B4D6EFE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BEA84-F8A5-455D-B42D-8771A5A5D0D2}" type="datetimeFigureOut">
              <a:rPr lang="en-US"/>
              <a:pPr>
                <a:defRPr/>
              </a:pPr>
              <a:t>1/8/2012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8C95A-69F7-43AD-AC3F-9BE6BE05E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forUC05_96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2571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35163"/>
            <a:ext cx="8077200" cy="355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98EEE98F-BE12-487C-AF28-2B36D869BD39}" type="datetimeFigureOut">
              <a:rPr lang="en-US"/>
              <a:pPr>
                <a:defRPr/>
              </a:pPr>
              <a:t>1/8/2012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1EF3135D-747A-4E00-850A-373214B3B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smtClean="0"/>
              <a:t>Biodiesel for Research and Education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sz="2800" smtClean="0"/>
              <a:t>Classroom Implementation</a:t>
            </a:r>
          </a:p>
          <a:p>
            <a:pPr>
              <a:buFontTx/>
              <a:buChar char="•"/>
            </a:pPr>
            <a:endParaRPr lang="en-US" sz="2800" smtClean="0"/>
          </a:p>
          <a:p>
            <a:r>
              <a:rPr lang="en-US" sz="2400" smtClean="0"/>
              <a:t>Jennifer Keiner, University of Cincinnati</a:t>
            </a:r>
          </a:p>
          <a:p>
            <a:r>
              <a:rPr lang="en-US" sz="2400" smtClean="0"/>
              <a:t>Chris Behm, Riverview East Academy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 To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Dr.Mingming Lu, Faculty Mentor</a:t>
            </a:r>
          </a:p>
          <a:p>
            <a:r>
              <a:rPr lang="en-US" smtClean="0"/>
              <a:t>Qingshi Tu, Graduate Assistant</a:t>
            </a:r>
          </a:p>
          <a:p>
            <a:r>
              <a:rPr lang="en-US" smtClean="0"/>
              <a:t>Ming Chai, Graduate Assistant</a:t>
            </a:r>
          </a:p>
          <a:p>
            <a:r>
              <a:rPr lang="en-US" smtClean="0"/>
              <a:t>Andrea Burrows, Grant Coordinator</a:t>
            </a:r>
          </a:p>
          <a:p>
            <a:r>
              <a:rPr lang="en-US" smtClean="0"/>
              <a:t>Dr.Anant Kukreti, Principle Investigator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Cross Content Approach</a:t>
            </a:r>
          </a:p>
        </p:txBody>
      </p:sp>
      <p:sp>
        <p:nvSpPr>
          <p:cNvPr id="15362" name="Content Placeholder 5"/>
          <p:cNvSpPr>
            <a:spLocks noGrp="1"/>
          </p:cNvSpPr>
          <p:nvPr>
            <p:ph idx="1"/>
          </p:nvPr>
        </p:nvSpPr>
        <p:spPr>
          <a:xfrm>
            <a:off x="914400" y="1752600"/>
            <a:ext cx="8077200" cy="3551238"/>
          </a:xfrm>
        </p:spPr>
        <p:txBody>
          <a:bodyPr/>
          <a:lstStyle/>
          <a:p>
            <a:r>
              <a:rPr lang="en-US" sz="2800" smtClean="0"/>
              <a:t>9</a:t>
            </a:r>
            <a:r>
              <a:rPr lang="en-US" sz="2800" baseline="30000" smtClean="0"/>
              <a:t>th</a:t>
            </a:r>
            <a:r>
              <a:rPr lang="en-US" sz="2800" smtClean="0"/>
              <a:t> grade Physical Science</a:t>
            </a:r>
          </a:p>
          <a:p>
            <a:pPr lvl="1"/>
            <a:r>
              <a:rPr lang="en-US" sz="2000" smtClean="0"/>
              <a:t>Current Fuel Sources, Problems, Alternatives</a:t>
            </a:r>
          </a:p>
          <a:p>
            <a:r>
              <a:rPr lang="en-US" sz="2800" smtClean="0"/>
              <a:t>10</a:t>
            </a:r>
            <a:r>
              <a:rPr lang="en-US" sz="2800" baseline="30000" smtClean="0"/>
              <a:t>th</a:t>
            </a:r>
            <a:r>
              <a:rPr lang="en-US" sz="2800" smtClean="0"/>
              <a:t> grade Biology </a:t>
            </a:r>
          </a:p>
          <a:p>
            <a:pPr lvl="1"/>
            <a:r>
              <a:rPr lang="en-US" sz="2000" smtClean="0"/>
              <a:t>Biodiesel Sources, Genetic Engineering, Algae Growth Lab</a:t>
            </a:r>
          </a:p>
          <a:p>
            <a:r>
              <a:rPr lang="en-US" sz="2800" smtClean="0"/>
              <a:t>11</a:t>
            </a:r>
            <a:r>
              <a:rPr lang="en-US" sz="2800" baseline="30000" smtClean="0"/>
              <a:t>th</a:t>
            </a:r>
            <a:r>
              <a:rPr lang="en-US" sz="2800" smtClean="0"/>
              <a:t> grade Chemistry</a:t>
            </a:r>
          </a:p>
          <a:p>
            <a:pPr lvl="1"/>
            <a:r>
              <a:rPr lang="en-US" sz="2000" smtClean="0"/>
              <a:t>Making Biodiesel, Chemical Reactions, Titration, Stoichiometry</a:t>
            </a:r>
          </a:p>
          <a:p>
            <a:r>
              <a:rPr lang="en-US" sz="2800" smtClean="0"/>
              <a:t>12</a:t>
            </a:r>
            <a:r>
              <a:rPr lang="en-US" sz="2800" baseline="30000" smtClean="0"/>
              <a:t>th</a:t>
            </a:r>
            <a:r>
              <a:rPr lang="en-US" sz="2800" smtClean="0"/>
              <a:t> grade Physics</a:t>
            </a:r>
          </a:p>
          <a:p>
            <a:pPr lvl="1"/>
            <a:r>
              <a:rPr lang="en-US" sz="2000" smtClean="0"/>
              <a:t>Biodiesel Efficiency, Engine Efficiency, Energy/Work Production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838200" y="-304800"/>
            <a:ext cx="8077200" cy="1143000"/>
          </a:xfrm>
        </p:spPr>
        <p:txBody>
          <a:bodyPr/>
          <a:lstStyle/>
          <a:p>
            <a:r>
              <a:rPr lang="en-US" smtClean="0"/>
              <a:t>Content Map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6387" name="Picture 4" descr="C:\Users\RET User 1\Documents\RET 2010\final_concept_ma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685800"/>
            <a:ext cx="7848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762000" y="-228600"/>
            <a:ext cx="8077200" cy="1143000"/>
          </a:xfrm>
        </p:spPr>
        <p:txBody>
          <a:bodyPr/>
          <a:lstStyle/>
          <a:p>
            <a:r>
              <a:rPr lang="en-US" smtClean="0"/>
              <a:t>Goal and Objectives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762000"/>
          <a:ext cx="9144000" cy="4943475"/>
        </p:xfrm>
        <a:graphic>
          <a:graphicData uri="http://schemas.openxmlformats.org/drawingml/2006/table">
            <a:tbl>
              <a:tblPr/>
              <a:tblGrid>
                <a:gridCol w="2109788"/>
                <a:gridCol w="2344737"/>
                <a:gridCol w="2344738"/>
                <a:gridCol w="23447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Biology Goals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CF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Biology Objectives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CF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Chemistry Goals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Chemistry Objectives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Students can relate the photosynthetic process with plant life in a real world scenario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E4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Illustrate the photosynthetic cycle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Describe under what conditions the algae has optimal growth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Explain the conditions and algae that produces the most oxygen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E4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Students can relate the production of biodiesel to real world applications and professions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Balance a chemical equation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Indentify how changing the amount of chemicals in a reaction will change the results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Correctly calculate a stoichiometric problem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Students can understand the importance of alternative energy resources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List ways why algae is important as an alternative energy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Describe how the lab is useful for algae cultivation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Explain the process of biodiesel production from algae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Students can understand that science and chemistry are related to everything around them.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Identify different types of chemical reactions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/>
              <a:t>Biology Implementation</a:t>
            </a:r>
          </a:p>
        </p:txBody>
      </p:sp>
      <p:sp>
        <p:nvSpPr>
          <p:cNvPr id="18434" name="Content Placeholder 3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4114800" cy="35052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i="1" smtClean="0"/>
              <a:t>From Plants to Power Plants</a:t>
            </a:r>
          </a:p>
          <a:p>
            <a:r>
              <a:rPr lang="en-US" sz="2000" smtClean="0"/>
              <a:t>Photosynthesis lab incorporating algae as a biofuel</a:t>
            </a:r>
          </a:p>
          <a:p>
            <a:r>
              <a:rPr lang="en-US" sz="2000" smtClean="0"/>
              <a:t>Day 1:</a:t>
            </a:r>
          </a:p>
          <a:p>
            <a:pPr lvl="1"/>
            <a:r>
              <a:rPr lang="en-US" sz="1600" smtClean="0"/>
              <a:t>Photosynthesis Review </a:t>
            </a:r>
          </a:p>
          <a:p>
            <a:pPr lvl="1"/>
            <a:r>
              <a:rPr lang="en-US" sz="1600" smtClean="0"/>
              <a:t>Lab safety </a:t>
            </a:r>
          </a:p>
          <a:p>
            <a:pPr lvl="1"/>
            <a:r>
              <a:rPr lang="en-US" sz="1600" smtClean="0"/>
              <a:t>Algae Preparation</a:t>
            </a:r>
          </a:p>
          <a:p>
            <a:pPr lvl="1"/>
            <a:r>
              <a:rPr lang="en-US" sz="1600" smtClean="0"/>
              <a:t>Environmental elements set-up</a:t>
            </a:r>
          </a:p>
          <a:p>
            <a:endParaRPr lang="en-US" sz="2000" smtClean="0"/>
          </a:p>
        </p:txBody>
      </p:sp>
      <p:sp>
        <p:nvSpPr>
          <p:cNvPr id="18435" name="Content Placeholder 6"/>
          <p:cNvSpPr>
            <a:spLocks noGrp="1"/>
          </p:cNvSpPr>
          <p:nvPr>
            <p:ph sz="half" idx="2"/>
          </p:nvPr>
        </p:nvSpPr>
        <p:spPr>
          <a:xfrm>
            <a:off x="2209800" y="4373563"/>
            <a:ext cx="3962400" cy="2484437"/>
          </a:xfrm>
        </p:spPr>
        <p:txBody>
          <a:bodyPr/>
          <a:lstStyle/>
          <a:p>
            <a:endParaRPr lang="en-US" sz="2000" smtClean="0"/>
          </a:p>
          <a:p>
            <a:r>
              <a:rPr lang="en-US" sz="2000" smtClean="0"/>
              <a:t>Day 2-5 </a:t>
            </a:r>
            <a:endParaRPr lang="en-US" sz="2400" smtClean="0"/>
          </a:p>
          <a:p>
            <a:pPr lvl="1"/>
            <a:r>
              <a:rPr lang="en-US" sz="2000" smtClean="0"/>
              <a:t> </a:t>
            </a:r>
            <a:r>
              <a:rPr lang="en-US" sz="1600" smtClean="0"/>
              <a:t>Observation</a:t>
            </a:r>
          </a:p>
          <a:p>
            <a:pPr lvl="1"/>
            <a:r>
              <a:rPr lang="en-US" sz="1600" smtClean="0"/>
              <a:t>Monitor oxygen levels and algae growth</a:t>
            </a:r>
            <a:r>
              <a:rPr lang="en-US" sz="2000" smtClean="0"/>
              <a:t>.</a:t>
            </a:r>
          </a:p>
          <a:p>
            <a:pPr lvl="1"/>
            <a:r>
              <a:rPr lang="en-US" sz="1600" smtClean="0"/>
              <a:t>Look at algae growth through microscope </a:t>
            </a:r>
          </a:p>
        </p:txBody>
      </p:sp>
      <p:pic>
        <p:nvPicPr>
          <p:cNvPr id="18436" name="Picture 12" descr="http://www.microscopy.ws/themes/default/img/microscop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3434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876800" y="1524000"/>
          <a:ext cx="3962400" cy="3657600"/>
        </p:xfrm>
        <a:graphic>
          <a:graphicData uri="http://schemas.openxmlformats.org/drawingml/2006/table">
            <a:tbl>
              <a:tblPr/>
              <a:tblGrid>
                <a:gridCol w="1981200"/>
                <a:gridCol w="1981200"/>
              </a:tblGrid>
              <a:tr h="406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Algae: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Picture: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Calibri"/>
                          <a:ea typeface="Calibri"/>
                          <a:cs typeface="Calibri"/>
                        </a:rPr>
                        <a:t>Chlorella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 err="1">
                          <a:latin typeface="Calibri"/>
                          <a:ea typeface="Calibri"/>
                          <a:cs typeface="Calibri"/>
                        </a:rPr>
                        <a:t>Phormidium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 err="1">
                          <a:latin typeface="Calibri"/>
                          <a:ea typeface="Calibri"/>
                          <a:cs typeface="Calibri"/>
                        </a:rPr>
                        <a:t>Crytomonas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 err="1">
                          <a:latin typeface="Calibri"/>
                          <a:ea typeface="Calibri"/>
                          <a:cs typeface="Calibri"/>
                        </a:rPr>
                        <a:t>Fremyella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pic>
        <p:nvPicPr>
          <p:cNvPr id="18457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1905000"/>
            <a:ext cx="106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15200" y="2743200"/>
            <a:ext cx="10493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15200" y="3581400"/>
            <a:ext cx="10668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0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15200" y="4343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/>
              <a:t>Biology Implementation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smtClean="0"/>
              <a:t>Day 6 </a:t>
            </a:r>
          </a:p>
          <a:p>
            <a:pPr lvl="1"/>
            <a:r>
              <a:rPr lang="en-US" sz="2000" smtClean="0"/>
              <a:t> Lab write up</a:t>
            </a:r>
          </a:p>
          <a:p>
            <a:pPr lvl="2"/>
            <a:r>
              <a:rPr lang="en-US" sz="1600" smtClean="0"/>
              <a:t>Research on biodiesel made from algae </a:t>
            </a:r>
            <a:endParaRPr lang="en-US" sz="2400" smtClean="0"/>
          </a:p>
          <a:p>
            <a:r>
              <a:rPr lang="en-US" sz="2400" smtClean="0"/>
              <a:t>Day 7 </a:t>
            </a:r>
          </a:p>
          <a:p>
            <a:pPr lvl="1"/>
            <a:r>
              <a:rPr lang="en-US" sz="2000" smtClean="0"/>
              <a:t> Peer Review of lab reports </a:t>
            </a:r>
          </a:p>
          <a:p>
            <a:pPr lvl="1"/>
            <a:r>
              <a:rPr lang="en-US" sz="2000" smtClean="0"/>
              <a:t>Lab report due </a:t>
            </a:r>
          </a:p>
        </p:txBody>
      </p:sp>
      <p:sp>
        <p:nvSpPr>
          <p:cNvPr id="19459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9460" name="Picture 6" descr="http://rlv.zcache.com/think_algae_biofuel_tshirt-p235602015653270116qmkd_4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9050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/>
              <a:t>Chemistry Implementation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4419600" cy="3551238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i="1" smtClean="0"/>
              <a:t>French Fries to Powering Cars</a:t>
            </a:r>
          </a:p>
          <a:p>
            <a:r>
              <a:rPr lang="en-US" sz="2400" smtClean="0"/>
              <a:t>Day 1 - Background information on biodiesel and Free Fatty Acid pretreatment demonstration</a:t>
            </a:r>
          </a:p>
        </p:txBody>
      </p:sp>
      <p:sp>
        <p:nvSpPr>
          <p:cNvPr id="20483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4343400"/>
            <a:ext cx="3962400" cy="3551238"/>
          </a:xfrm>
        </p:spPr>
        <p:txBody>
          <a:bodyPr/>
          <a:lstStyle/>
          <a:p>
            <a:r>
              <a:rPr lang="en-US" sz="2400" smtClean="0"/>
              <a:t>Day 2 – Calculation of chemicals to make biodiesel and biodiesel production</a:t>
            </a:r>
          </a:p>
        </p:txBody>
      </p:sp>
      <p:pic>
        <p:nvPicPr>
          <p:cNvPr id="20484" name="Picture 2" descr="C:\Users\RET User 2\AppData\Local\Microsoft\Windows\Temporary Internet Files\Low\Content.IE5\6H5PCFHN\photo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581400"/>
            <a:ext cx="28956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2" descr="C:\Users\RET User 2\AppData\Local\Microsoft\Windows\Temporary Internet Files\Low\Content.IE5\89BV9KTV\photo[2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17526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/>
              <a:t>Chemistry Implementation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24000"/>
            <a:ext cx="3962400" cy="3551238"/>
          </a:xfrm>
        </p:spPr>
        <p:txBody>
          <a:bodyPr/>
          <a:lstStyle/>
          <a:p>
            <a:r>
              <a:rPr lang="en-US" sz="2400" smtClean="0"/>
              <a:t>Day 3 – Separation of the biodiesel and glycerin and biodiesel washing and purification.</a:t>
            </a:r>
          </a:p>
        </p:txBody>
      </p:sp>
      <p:sp>
        <p:nvSpPr>
          <p:cNvPr id="22531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4343400"/>
            <a:ext cx="3962400" cy="3551238"/>
          </a:xfrm>
        </p:spPr>
        <p:txBody>
          <a:bodyPr/>
          <a:lstStyle/>
          <a:p>
            <a:r>
              <a:rPr lang="en-US" sz="2400" smtClean="0"/>
              <a:t>Day 4 – Gas chromatography analysis and efficiency test of biodiesel.</a:t>
            </a:r>
          </a:p>
        </p:txBody>
      </p:sp>
      <p:pic>
        <p:nvPicPr>
          <p:cNvPr id="22532" name="Picture 3" descr="C:\Users\RET User 2\AppData\Local\Microsoft\Windows\Temporary Internet Files\Low\Content.IE5\89BV9KTV\photo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4290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4" descr="C:\Users\RET User 2\AppData\Local\Microsoft\Windows\Temporary Internet Files\Low\Content.IE5\IB8FXITZ\photo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16002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/>
              <a:t>Physical Science/Physics Approach to Biodiesel</a:t>
            </a:r>
          </a:p>
        </p:txBody>
      </p:sp>
      <p:sp>
        <p:nvSpPr>
          <p:cNvPr id="24578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Physical Science</a:t>
            </a:r>
          </a:p>
          <a:p>
            <a:pPr lvl="1"/>
            <a:r>
              <a:rPr lang="en-US" smtClean="0"/>
              <a:t>Learning about current fuel sources, problems and alternatives.</a:t>
            </a:r>
          </a:p>
        </p:txBody>
      </p:sp>
      <p:sp>
        <p:nvSpPr>
          <p:cNvPr id="24579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Physics</a:t>
            </a:r>
          </a:p>
          <a:p>
            <a:pPr lvl="1"/>
            <a:r>
              <a:rPr lang="en-US" smtClean="0"/>
              <a:t>Energy Efficiency.</a:t>
            </a:r>
          </a:p>
          <a:p>
            <a:pPr lvl="1"/>
            <a:r>
              <a:rPr lang="en-US" smtClean="0"/>
              <a:t>Testing Biodiesel against Traditional.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mplementation power point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implementation power point</Template>
  <TotalTime>334</TotalTime>
  <Words>369</Words>
  <Application>Microsoft Office PowerPoint</Application>
  <PresentationFormat>On-screen Show (4:3)</PresentationFormat>
  <Paragraphs>85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implementation power point</vt:lpstr>
      <vt:lpstr>Biodiesel for Research and Education</vt:lpstr>
      <vt:lpstr>Cross Content Approach</vt:lpstr>
      <vt:lpstr>Content Map</vt:lpstr>
      <vt:lpstr>Goal and Objectives</vt:lpstr>
      <vt:lpstr>Biology Implementation</vt:lpstr>
      <vt:lpstr>Biology Implementation</vt:lpstr>
      <vt:lpstr>Chemistry Implementation</vt:lpstr>
      <vt:lpstr>Chemistry Implementation</vt:lpstr>
      <vt:lpstr>Physical Science/Physics Approach to Biodiesel</vt:lpstr>
      <vt:lpstr>Thank You To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#2: Biodiesel</dc:title>
  <dc:creator>RET User 1</dc:creator>
  <cp:lastModifiedBy>College of Engineering</cp:lastModifiedBy>
  <cp:revision>23</cp:revision>
  <dcterms:created xsi:type="dcterms:W3CDTF">2010-07-01T15:10:16Z</dcterms:created>
  <dcterms:modified xsi:type="dcterms:W3CDTF">2012-01-08T11:23:27Z</dcterms:modified>
</cp:coreProperties>
</file>