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3716000" cy="82296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752" y="-96"/>
      </p:cViewPr>
      <p:guideLst>
        <p:guide orient="horz" pos="2592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make%20up%20composi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Foundation  Analysis</a:t>
            </a:r>
          </a:p>
        </c:rich>
      </c:tx>
      <c:layout>
        <c:manualLayout>
          <c:xMode val="edge"/>
          <c:yMode val="edge"/>
          <c:x val="0.25623563218390794"/>
          <c:y val="1.0606060606060624E-3"/>
        </c:manualLayout>
      </c:layout>
    </c:title>
    <c:plotArea>
      <c:layout>
        <c:manualLayout>
          <c:layoutTarget val="inner"/>
          <c:xMode val="edge"/>
          <c:yMode val="edge"/>
          <c:x val="0.31911351706036778"/>
          <c:y val="0.13200641586468359"/>
          <c:w val="0.50508223972003408"/>
          <c:h val="0.7190016525712074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</c:spPr>
          <c:val>
            <c:numRef>
              <c:f>Sheet1!$D$28:$D$35</c:f>
              <c:numCache>
                <c:formatCode>0.00%</c:formatCode>
                <c:ptCount val="8"/>
                <c:pt idx="0">
                  <c:v>1.2814070351758799E-2</c:v>
                </c:pt>
                <c:pt idx="1">
                  <c:v>0.4221105527638192</c:v>
                </c:pt>
                <c:pt idx="2">
                  <c:v>0.1736180904522614</c:v>
                </c:pt>
                <c:pt idx="3">
                  <c:v>2.9396984924623115E-2</c:v>
                </c:pt>
                <c:pt idx="4">
                  <c:v>0.14924623115577901</c:v>
                </c:pt>
                <c:pt idx="5">
                  <c:v>0.10452261306532662</c:v>
                </c:pt>
                <c:pt idx="6">
                  <c:v>0.10829145728643222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E00122"/>
            </a:solidFill>
          </c:spPr>
          <c:val>
            <c:numRef>
              <c:f>Sheet1!$E$28:$E$35</c:f>
              <c:numCache>
                <c:formatCode>0.00%</c:formatCode>
                <c:ptCount val="8"/>
                <c:pt idx="0">
                  <c:v>0.1383358856559469</c:v>
                </c:pt>
                <c:pt idx="1">
                  <c:v>3.8667687595712111E-2</c:v>
                </c:pt>
                <c:pt idx="2">
                  <c:v>0.37812659520163372</c:v>
                </c:pt>
                <c:pt idx="3">
                  <c:v>6.291475242470651E-2</c:v>
                </c:pt>
                <c:pt idx="4">
                  <c:v>1.5186319550791218E-2</c:v>
                </c:pt>
                <c:pt idx="5">
                  <c:v>7.5421133231240459E-2</c:v>
                </c:pt>
                <c:pt idx="6">
                  <c:v>5.0663603879530401E-2</c:v>
                </c:pt>
                <c:pt idx="7">
                  <c:v>0.29134762633996947</c:v>
                </c:pt>
              </c:numCache>
            </c:numRef>
          </c:val>
        </c:ser>
        <c:axId val="38997376"/>
        <c:axId val="39012608"/>
      </c:barChart>
      <c:catAx>
        <c:axId val="389973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Element </a:t>
                </a:r>
              </a:p>
            </c:rich>
          </c:tx>
          <c:layout>
            <c:manualLayout>
              <c:xMode val="edge"/>
              <c:yMode val="edge"/>
              <c:x val="0.49058508311461146"/>
              <c:y val="0.91997375328084052"/>
            </c:manualLayout>
          </c:layout>
        </c:title>
        <c:majorTickMark val="none"/>
        <c:tickLblPos val="none"/>
        <c:crossAx val="39012608"/>
        <c:crosses val="autoZero"/>
        <c:auto val="1"/>
        <c:lblAlgn val="ctr"/>
        <c:lblOffset val="100"/>
      </c:catAx>
      <c:valAx>
        <c:axId val="39012608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100" b="1" dirty="0"/>
                  <a:t>Percent Composition</a:t>
                </a:r>
              </a:p>
            </c:rich>
          </c:tx>
          <c:layout>
            <c:manualLayout>
              <c:xMode val="edge"/>
              <c:yMode val="edge"/>
              <c:x val="8.5214272784867484E-2"/>
              <c:y val="0.25002982581722738"/>
            </c:manualLayout>
          </c:layout>
        </c:title>
        <c:numFmt formatCode="0.0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8997376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0.31875</cdr:x>
      <cdr:y>0.86015</cdr:y>
    </cdr:from>
    <cdr:to>
      <cdr:x>0.94346</cdr:x>
      <cdr:y>0.94349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9342" y="3121506"/>
          <a:ext cx="3683258" cy="30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 Na   Si  </a:t>
          </a:r>
          <a:r>
            <a:rPr lang="en-US" sz="1100" b="1" dirty="0"/>
            <a:t>Bi </a:t>
          </a:r>
          <a:r>
            <a:rPr lang="en-US" sz="1100" b="1" dirty="0" smtClean="0"/>
            <a:t>  </a:t>
          </a:r>
          <a:r>
            <a:rPr lang="en-US" sz="1100" b="1" dirty="0" err="1"/>
            <a:t>Cl</a:t>
          </a:r>
          <a:r>
            <a:rPr lang="en-US" sz="1100" b="1" dirty="0"/>
            <a:t>  </a:t>
          </a:r>
          <a:r>
            <a:rPr lang="en-US" sz="1100" b="1" dirty="0" smtClean="0"/>
            <a:t>  </a:t>
          </a:r>
          <a:r>
            <a:rPr lang="en-US" sz="1100" b="1" dirty="0"/>
            <a:t>K</a:t>
          </a:r>
          <a:r>
            <a:rPr lang="en-US" sz="1100" b="1" baseline="0" dirty="0"/>
            <a:t> </a:t>
          </a:r>
          <a:r>
            <a:rPr lang="en-US" sz="1100" b="1" baseline="0" dirty="0" smtClean="0"/>
            <a:t>    </a:t>
          </a:r>
          <a:r>
            <a:rPr lang="en-US" sz="1100" b="1" baseline="0" dirty="0"/>
            <a:t>Ti </a:t>
          </a:r>
          <a:r>
            <a:rPr lang="en-US" sz="1100" b="1" baseline="0" dirty="0" smtClean="0"/>
            <a:t>   </a:t>
          </a:r>
          <a:r>
            <a:rPr lang="en-US" sz="1100" b="1" baseline="0" dirty="0"/>
            <a:t>Fe </a:t>
          </a:r>
          <a:r>
            <a:rPr lang="en-US" sz="1100" b="1" baseline="0" dirty="0" smtClean="0"/>
            <a:t>   </a:t>
          </a:r>
          <a:r>
            <a:rPr lang="en-US" sz="1100" b="1" baseline="0" dirty="0"/>
            <a:t>Zn</a:t>
          </a:r>
          <a:endParaRPr lang="en-US" sz="1100" b="1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0.86207</cdr:x>
      <cdr:y>0.13636</cdr:y>
    </cdr:from>
    <cdr:to>
      <cdr:x>0.90084</cdr:x>
      <cdr:y>0.19935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810000" y="457200"/>
          <a:ext cx="171348" cy="21119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0.86207</cdr:x>
      <cdr:y>0.22727</cdr:y>
    </cdr:from>
    <cdr:to>
      <cdr:x>0.90084</cdr:x>
      <cdr:y>0.29026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810000" y="762000"/>
          <a:ext cx="171348" cy="211193"/>
        </a:xfrm>
        <a:prstGeom xmlns:a="http://schemas.openxmlformats.org/drawingml/2006/main" prst="rect">
          <a:avLst/>
        </a:prstGeom>
        <a:solidFill xmlns:a="http://schemas.openxmlformats.org/drawingml/2006/main">
          <a:srgbClr val="E00122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endParaRPr lang="en-US" dirty="0">
            <a:solidFill>
              <a:srgbClr val="E0012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0075" y="696913"/>
            <a:ext cx="58102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578256-7EC3-49CF-A81C-659C2D87B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121D0-E95F-4AB0-BBA2-8B7C3A8A43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8488" y="695325"/>
            <a:ext cx="5816600" cy="348932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5875"/>
            <a:ext cx="11658600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4075"/>
            <a:ext cx="9601200" cy="2101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7406-CFEE-4F94-A15B-8A59EC66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C379-9293-4E33-A52E-158009D1E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8613"/>
            <a:ext cx="3086100" cy="702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8613"/>
            <a:ext cx="9105900" cy="702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EFC8-BCCB-49E1-8DE9-83FEF494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02F3-B164-4608-B647-10A16C7B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63" y="5287963"/>
            <a:ext cx="11658600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263" y="3487738"/>
            <a:ext cx="11658600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3BEB-D1D4-4821-A202-B1C11344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19288"/>
            <a:ext cx="6096000" cy="543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19288"/>
            <a:ext cx="6096000" cy="543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4427-E4F3-49F8-88E4-E94303D7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12344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1500"/>
            <a:ext cx="6061075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1075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1500"/>
            <a:ext cx="60626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A641-6B88-4B13-BC7F-0C9DB10E7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809E-A051-4A83-BE71-0859E06C3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7C18-1142-444B-9BAB-71E3C96B8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025"/>
            <a:ext cx="4513263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025"/>
            <a:ext cx="7667625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22438"/>
            <a:ext cx="4513263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53086-9800-4407-B85E-D0F0DFDEF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25" y="5761038"/>
            <a:ext cx="8229600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9225" y="735013"/>
            <a:ext cx="8229600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225" y="6440488"/>
            <a:ext cx="8229600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79BD1-1C3B-4CD6-A3E7-C77801E73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8613"/>
            <a:ext cx="1234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392" tIns="62696" rIns="125392" bIns="62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19288"/>
            <a:ext cx="123444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392" tIns="62696" rIns="125392" bIns="62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7494588"/>
            <a:ext cx="320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392" tIns="62696" rIns="125392" bIns="62696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7494588"/>
            <a:ext cx="434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392" tIns="62696" rIns="125392" bIns="62696" numCol="1" anchor="t" anchorCtr="0" compatLnSpc="1">
            <a:prstTxWarp prst="textNoShape">
              <a:avLst/>
            </a:prstTxWarp>
          </a:bodyPr>
          <a:lstStyle>
            <a:lvl1pPr algn="ctr">
              <a:defRPr sz="1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7494588"/>
            <a:ext cx="320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392" tIns="62696" rIns="125392" bIns="62696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fld id="{746C221D-DD8D-45F4-866D-4C5B10B4E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2541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541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2pPr>
      <a:lvl3pPr algn="ctr" defTabSz="12541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3pPr>
      <a:lvl4pPr algn="ctr" defTabSz="12541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4pPr>
      <a:lvl5pPr algn="ctr" defTabSz="12541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5pPr>
      <a:lvl6pPr marL="457200" algn="ctr" defTabSz="12541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6pPr>
      <a:lvl7pPr marL="914400" algn="ctr" defTabSz="12541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7pPr>
      <a:lvl8pPr marL="1371600" algn="ctr" defTabSz="12541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8pPr>
      <a:lvl9pPr marL="1828800" algn="ctr" defTabSz="12541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9pPr>
    </p:titleStyle>
    <p:bodyStyle>
      <a:lvl1pPr marL="469900" indent="-469900" algn="l" defTabSz="1254125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1019175" indent="-392113" algn="l" defTabSz="1254125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566863" indent="-312738" algn="l" defTabSz="12541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193925" indent="-312738" algn="l" defTabSz="125412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820988" indent="-312738" algn="l" defTabSz="1254125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278188" indent="-312738" algn="l" defTabSz="125412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735388" indent="-312738" algn="l" defTabSz="125412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192588" indent="-312738" algn="l" defTabSz="125412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4649788" indent="-312738" algn="l" defTabSz="125412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chart" Target="../charts/chart1.xm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12344400" cy="1055688"/>
          </a:xfrm>
        </p:spPr>
        <p:txBody>
          <a:bodyPr/>
          <a:lstStyle/>
          <a:p>
            <a:pPr eaLnBrk="1" hangingPunct="1"/>
            <a:r>
              <a:rPr lang="en-US" sz="3000" smtClean="0"/>
              <a:t>Applications of Nanotechnology in Health and Beauty Products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35052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606" tIns="31803" rIns="63606" bIns="31803">
            <a:spAutoFit/>
          </a:bodyPr>
          <a:lstStyle/>
          <a:p>
            <a:pPr defTabSz="1035050"/>
            <a:r>
              <a:rPr lang="en-US" sz="1500" b="1">
                <a:solidFill>
                  <a:srgbClr val="E00122"/>
                </a:solidFill>
              </a:rPr>
              <a:t>Abstract</a:t>
            </a:r>
          </a:p>
          <a:p>
            <a:pPr defTabSz="1035050"/>
            <a:r>
              <a:rPr lang="en-US" sz="1400"/>
              <a:t>Nanotechnology and nanoparticles are rising in popularity; however, many people, do not understand the basic concepts of nanotechnology and the presence of nanoparticles. Understanding the synthesis and characterization of nanoparticles helps bridge that gap. </a:t>
            </a: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r>
              <a:rPr lang="en-US" sz="1500" b="1">
                <a:solidFill>
                  <a:srgbClr val="E00122"/>
                </a:solidFill>
              </a:rPr>
              <a:t>Introduction</a:t>
            </a:r>
          </a:p>
          <a:p>
            <a:pPr defTabSz="1035050"/>
            <a:r>
              <a:rPr lang="en-US" sz="1400"/>
              <a:t>Green synthesis will be used to produce Au (gold) nanoparticles and these will be characterized with a scanning electron microscope (SEM).  The size will be found and the composition confirmed. Health and beauty products will also be identified and analyzed. </a:t>
            </a:r>
          </a:p>
          <a:p>
            <a:pPr defTabSz="1035050"/>
            <a:endParaRPr lang="en-US" sz="900"/>
          </a:p>
          <a:p>
            <a:pPr defTabSz="1035050"/>
            <a:endParaRPr lang="en-US" sz="1400"/>
          </a:p>
          <a:p>
            <a:pPr defTabSz="1035050"/>
            <a:endParaRPr lang="en-US" sz="1100" b="1">
              <a:solidFill>
                <a:srgbClr val="990000"/>
              </a:solidFill>
            </a:endParaRPr>
          </a:p>
          <a:p>
            <a:pPr defTabSz="1035050"/>
            <a:endParaRPr lang="en-US" sz="1100" b="1">
              <a:solidFill>
                <a:srgbClr val="9900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705600" y="1447800"/>
            <a:ext cx="30543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606" tIns="31803" rIns="63606" bIns="31803">
            <a:spAutoFit/>
          </a:bodyPr>
          <a:lstStyle/>
          <a:p>
            <a:pPr defTabSz="1035050"/>
            <a:r>
              <a:rPr lang="en-US" sz="1500" b="1">
                <a:solidFill>
                  <a:srgbClr val="E00122"/>
                </a:solidFill>
              </a:rPr>
              <a:t>Methods</a:t>
            </a:r>
          </a:p>
          <a:p>
            <a:pPr defTabSz="1035050">
              <a:lnSpc>
                <a:spcPts val="2200"/>
              </a:lnSpc>
              <a:buFont typeface="Wingdings" pitchFamily="2" charset="2"/>
              <a:buChar char="§"/>
            </a:pPr>
            <a:r>
              <a:rPr lang="en-US" sz="1400"/>
              <a:t>Gold synthesis via green technology</a:t>
            </a:r>
          </a:p>
          <a:p>
            <a:pPr lvl="1" defTabSz="1035050">
              <a:lnSpc>
                <a:spcPts val="2200"/>
              </a:lnSpc>
              <a:buFont typeface="Wingdings" pitchFamily="2" charset="2"/>
              <a:buChar char="§"/>
            </a:pPr>
            <a:r>
              <a:rPr lang="en-US" sz="1400" i="1"/>
              <a:t>Hibiscus </a:t>
            </a:r>
            <a:r>
              <a:rPr lang="en-US" sz="1400"/>
              <a:t>plant extract</a:t>
            </a:r>
          </a:p>
          <a:p>
            <a:pPr defTabSz="1035050">
              <a:lnSpc>
                <a:spcPts val="2200"/>
              </a:lnSpc>
              <a:buFont typeface="Wingdings" pitchFamily="2" charset="2"/>
              <a:buChar char="§"/>
            </a:pPr>
            <a:r>
              <a:rPr lang="en-US" sz="1400"/>
              <a:t>SEM and EDAX characterization</a:t>
            </a:r>
          </a:p>
          <a:p>
            <a:pPr defTabSz="1035050">
              <a:lnSpc>
                <a:spcPts val="2200"/>
              </a:lnSpc>
              <a:buFont typeface="Wingdings" pitchFamily="2" charset="2"/>
              <a:buChar char="§"/>
            </a:pPr>
            <a:r>
              <a:rPr lang="en-US" sz="1400"/>
              <a:t>Synthetic vs. natural make up comparison</a:t>
            </a:r>
          </a:p>
          <a:p>
            <a:pPr defTabSz="1035050">
              <a:lnSpc>
                <a:spcPts val="2200"/>
              </a:lnSpc>
            </a:pPr>
            <a:r>
              <a:rPr lang="en-US" sz="1500" b="1">
                <a:solidFill>
                  <a:srgbClr val="E00122"/>
                </a:solidFill>
              </a:rPr>
              <a:t>Results</a:t>
            </a:r>
          </a:p>
          <a:p>
            <a:pPr defTabSz="1035050">
              <a:lnSpc>
                <a:spcPts val="2200"/>
              </a:lnSpc>
              <a:buFont typeface="Wingdings" pitchFamily="2" charset="2"/>
              <a:buChar char="ü"/>
            </a:pPr>
            <a:r>
              <a:rPr lang="en-US" sz="1500"/>
              <a:t>SEM and EDAX data show nanoparticles and element composition</a:t>
            </a:r>
          </a:p>
          <a:p>
            <a:pPr defTabSz="1035050">
              <a:lnSpc>
                <a:spcPts val="2200"/>
              </a:lnSpc>
              <a:buFont typeface="Wingdings" pitchFamily="2" charset="2"/>
              <a:buChar char="ü"/>
            </a:pPr>
            <a:endParaRPr lang="en-US" sz="1500" b="1"/>
          </a:p>
          <a:p>
            <a:pPr defTabSz="1035050">
              <a:lnSpc>
                <a:spcPts val="2200"/>
              </a:lnSpc>
            </a:pPr>
            <a:endParaRPr lang="en-US" sz="1500"/>
          </a:p>
          <a:p>
            <a:pPr defTabSz="1035050">
              <a:lnSpc>
                <a:spcPts val="2200"/>
              </a:lnSpc>
            </a:pPr>
            <a:endParaRPr lang="en-US" sz="1400"/>
          </a:p>
          <a:p>
            <a:pPr defTabSz="1035050"/>
            <a:endParaRPr lang="en-US" sz="1200" b="1">
              <a:solidFill>
                <a:srgbClr val="990000"/>
              </a:solidFill>
            </a:endParaRPr>
          </a:p>
          <a:p>
            <a:pPr defTabSz="1035050"/>
            <a:endParaRPr lang="en-US" sz="1200" b="1">
              <a:solidFill>
                <a:srgbClr val="990000"/>
              </a:solidFill>
            </a:endParaRPr>
          </a:p>
          <a:p>
            <a:pPr defTabSz="1035050"/>
            <a:endParaRPr lang="en-US" sz="1100"/>
          </a:p>
        </p:txBody>
      </p:sp>
      <p:pic>
        <p:nvPicPr>
          <p:cNvPr id="14340" name="Picture 7" descr="U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1192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-304800" y="1066800"/>
            <a:ext cx="13716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606" tIns="31803" rIns="63606" bIns="31803">
            <a:spAutoFit/>
          </a:bodyPr>
          <a:lstStyle/>
          <a:p>
            <a:pPr algn="ctr" defTabSz="1035050">
              <a:spcBef>
                <a:spcPct val="50000"/>
              </a:spcBef>
            </a:pPr>
            <a:r>
              <a:rPr lang="en-US" sz="1300" b="1"/>
              <a:t>Tracy G. Howard, Michelle Marlow,  Cincinnati, OH, Cincinnati Public Schools </a:t>
            </a: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10228263" y="1443038"/>
            <a:ext cx="30607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606" tIns="31803" rIns="63606" bIns="31803">
            <a:spAutoFit/>
          </a:bodyPr>
          <a:lstStyle/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endParaRPr lang="en-US" sz="1500" b="1">
              <a:solidFill>
                <a:srgbClr val="E00122"/>
              </a:solidFill>
            </a:endParaRPr>
          </a:p>
          <a:p>
            <a:pPr defTabSz="1035050"/>
            <a:r>
              <a:rPr lang="en-US" sz="1500" b="1">
                <a:solidFill>
                  <a:srgbClr val="E00122"/>
                </a:solidFill>
              </a:rPr>
              <a:t>Conclusion</a:t>
            </a:r>
            <a:endParaRPr lang="en-US" sz="1100" b="1">
              <a:solidFill>
                <a:srgbClr val="E00122"/>
              </a:solidFill>
            </a:endParaRPr>
          </a:p>
          <a:p>
            <a:pPr defTabSz="1035050"/>
            <a:r>
              <a:rPr lang="en-US" sz="1400"/>
              <a:t>We successfully synthesized Au (gold) and determine the size of the nanoparticles using SEM. Differences in make up were observed. </a:t>
            </a:r>
            <a:endParaRPr lang="en-US" sz="1100" b="1">
              <a:solidFill>
                <a:srgbClr val="E00122"/>
              </a:solidFill>
            </a:endParaRPr>
          </a:p>
          <a:p>
            <a:pPr defTabSz="1035050"/>
            <a:endParaRPr lang="en-US" sz="1100" b="1">
              <a:solidFill>
                <a:srgbClr val="E00122"/>
              </a:solidFill>
            </a:endParaRPr>
          </a:p>
          <a:p>
            <a:pPr defTabSz="1035050"/>
            <a:endParaRPr lang="en-US" sz="1100" b="1">
              <a:solidFill>
                <a:srgbClr val="E00122"/>
              </a:solidFill>
            </a:endParaRPr>
          </a:p>
          <a:p>
            <a:pPr defTabSz="1035050"/>
            <a:r>
              <a:rPr lang="en-US" sz="1100" b="1">
                <a:solidFill>
                  <a:srgbClr val="E00122"/>
                </a:solidFill>
              </a:rPr>
              <a:t>Acknowledgements:</a:t>
            </a:r>
          </a:p>
          <a:p>
            <a:pPr defTabSz="1035050"/>
            <a:r>
              <a:rPr lang="en-US" sz="1000"/>
              <a:t>Dr. Doug Kohls (Project PI)</a:t>
            </a:r>
          </a:p>
          <a:p>
            <a:pPr defTabSz="1035050"/>
            <a:r>
              <a:rPr lang="en-US" sz="1000"/>
              <a:t>Kelly Cross (GA)</a:t>
            </a:r>
          </a:p>
          <a:p>
            <a:pPr defTabSz="1035050"/>
            <a:r>
              <a:rPr lang="en-US" sz="1000"/>
              <a:t>Andrea Burrows (Grant Coordinator)</a:t>
            </a:r>
          </a:p>
          <a:p>
            <a:pPr defTabSz="1035050"/>
            <a:r>
              <a:rPr lang="en-US" sz="1000"/>
              <a:t>Dr. Anant Kukreti (Lead PI)</a:t>
            </a:r>
          </a:p>
          <a:p>
            <a:pPr defTabSz="1035050"/>
            <a:r>
              <a:rPr lang="en-US" sz="1000"/>
              <a:t>Project RET is funded through NSF grant # EEC 0808696</a:t>
            </a:r>
          </a:p>
          <a:p>
            <a:pPr defTabSz="1035050"/>
            <a:endParaRPr lang="en-US" sz="1100"/>
          </a:p>
          <a:p>
            <a:pPr defTabSz="1035050"/>
            <a:endParaRPr lang="en-US" sz="800"/>
          </a:p>
          <a:p>
            <a:pPr defTabSz="1035050"/>
            <a:endParaRPr lang="en-US" sz="800"/>
          </a:p>
        </p:txBody>
      </p:sp>
      <p:pic>
        <p:nvPicPr>
          <p:cNvPr id="14343" name="Picture 16" descr="E:\DCIM\151GEDSC\GEDC18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82000" y="-5181600"/>
            <a:ext cx="24463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cps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0" y="3810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Content Placeholder 3" descr="SampleB_50Kx.JPG"/>
          <p:cNvPicPr>
            <a:picLocks noChangeAspect="1"/>
          </p:cNvPicPr>
          <p:nvPr/>
        </p:nvPicPr>
        <p:blipFill>
          <a:blip r:embed="rId6"/>
          <a:srcRect b="7143"/>
          <a:stretch>
            <a:fillRect/>
          </a:stretch>
        </p:blipFill>
        <p:spPr bwMode="auto">
          <a:xfrm>
            <a:off x="3657600" y="1447800"/>
            <a:ext cx="2743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NSF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20600" y="6781800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228600" y="228600"/>
            <a:ext cx="13258800" cy="7772400"/>
          </a:xfrm>
          <a:prstGeom prst="rect">
            <a:avLst/>
          </a:prstGeom>
          <a:noFill/>
          <a:ln w="76200" algn="ctr">
            <a:solidFill>
              <a:srgbClr val="E00122"/>
            </a:solidFill>
            <a:round/>
            <a:headEnd/>
            <a:tailEnd/>
          </a:ln>
        </p:spPr>
        <p:txBody>
          <a:bodyPr/>
          <a:lstStyle/>
          <a:p>
            <a:pPr defTabSz="1254125"/>
            <a:endParaRPr lang="en-US"/>
          </a:p>
        </p:txBody>
      </p:sp>
      <p:cxnSp>
        <p:nvCxnSpPr>
          <p:cNvPr id="14348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4229100" y="2933700"/>
            <a:ext cx="914400" cy="533400"/>
          </a:xfrm>
          <a:prstGeom prst="straightConnector1">
            <a:avLst/>
          </a:prstGeom>
          <a:noFill/>
          <a:ln w="25400" algn="ctr">
            <a:solidFill>
              <a:srgbClr val="E00122"/>
            </a:solidFill>
            <a:round/>
            <a:headEnd/>
            <a:tailEnd type="arrow" w="med" len="med"/>
          </a:ln>
        </p:spPr>
      </p:cxnSp>
      <p:sp>
        <p:nvSpPr>
          <p:cNvPr id="14349" name="TextBox 22"/>
          <p:cNvSpPr txBox="1">
            <a:spLocks noChangeArrowheads="1"/>
          </p:cNvSpPr>
          <p:nvPr/>
        </p:nvSpPr>
        <p:spPr bwMode="auto">
          <a:xfrm>
            <a:off x="3762375" y="3657600"/>
            <a:ext cx="27432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SEM Image-Gold nanoparticles</a:t>
            </a:r>
          </a:p>
          <a:p>
            <a:r>
              <a:rPr lang="en-US" sz="1400"/>
              <a:t>50,000X magnification</a:t>
            </a:r>
          </a:p>
          <a:p>
            <a:r>
              <a:rPr lang="en-US" sz="1400"/>
              <a:t>Approx. 100 nm in size</a:t>
            </a:r>
          </a:p>
        </p:txBody>
      </p:sp>
      <p:grpSp>
        <p:nvGrpSpPr>
          <p:cNvPr id="14350" name="Group 15"/>
          <p:cNvGrpSpPr>
            <a:grpSpLocks/>
          </p:cNvGrpSpPr>
          <p:nvPr/>
        </p:nvGrpSpPr>
        <p:grpSpPr bwMode="auto">
          <a:xfrm>
            <a:off x="9906000" y="1905000"/>
            <a:ext cx="3124200" cy="2590800"/>
            <a:chOff x="381000" y="1143000"/>
            <a:chExt cx="4800600" cy="3837450"/>
          </a:xfrm>
        </p:grpSpPr>
        <p:pic>
          <p:nvPicPr>
            <p:cNvPr id="14365" name="Picture 2" descr="Spcgenmaps"/>
            <p:cNvPicPr>
              <a:picLocks noChangeAspect="1" noChangeArrowheads="1"/>
            </p:cNvPicPr>
            <p:nvPr/>
          </p:nvPicPr>
          <p:blipFill>
            <a:blip r:embed="rId8"/>
            <a:srcRect t="7840"/>
            <a:stretch>
              <a:fillRect/>
            </a:stretch>
          </p:blipFill>
          <p:spPr bwMode="auto">
            <a:xfrm>
              <a:off x="381000" y="1524000"/>
              <a:ext cx="4800600" cy="3456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18" name="Straight Arrow Connector 17"/>
            <p:cNvCxnSpPr/>
            <p:nvPr/>
          </p:nvCxnSpPr>
          <p:spPr>
            <a:xfrm rot="10800000" flipV="1">
              <a:off x="1525046" y="1143000"/>
              <a:ext cx="3200400" cy="12203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2819810" y="2209507"/>
              <a:ext cx="2972143" cy="839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11887200" y="1652588"/>
            <a:ext cx="152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/>
              <a:t>We have gold!</a:t>
            </a:r>
          </a:p>
        </p:txBody>
      </p:sp>
      <p:sp>
        <p:nvSpPr>
          <p:cNvPr id="14352" name="TextBox 20"/>
          <p:cNvSpPr txBox="1">
            <a:spLocks noChangeArrowheads="1"/>
          </p:cNvSpPr>
          <p:nvPr/>
        </p:nvSpPr>
        <p:spPr bwMode="auto">
          <a:xfrm>
            <a:off x="2971800" y="4648200"/>
            <a:ext cx="28194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35050"/>
            <a:r>
              <a:rPr lang="en-US" sz="1500" b="1">
                <a:solidFill>
                  <a:srgbClr val="E00122"/>
                </a:solidFill>
              </a:rPr>
              <a:t>Objectives</a:t>
            </a:r>
            <a:endParaRPr lang="en-US" sz="1500">
              <a:solidFill>
                <a:srgbClr val="E00122"/>
              </a:solidFill>
            </a:endParaRPr>
          </a:p>
          <a:p>
            <a:pPr defTabSz="10350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1400"/>
              <a:t>Analyze the importance of size</a:t>
            </a:r>
          </a:p>
          <a:p>
            <a:pPr defTabSz="10350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1400"/>
              <a:t>Explore the synthesis of nanoparticles</a:t>
            </a:r>
          </a:p>
          <a:p>
            <a:pPr defTabSz="10350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1400"/>
              <a:t>Synthesize and characterize gold nanoparticles via green synthesis</a:t>
            </a:r>
          </a:p>
          <a:p>
            <a:pPr defTabSz="10350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1400"/>
              <a:t>Identify and characterize nanoparticles in health and beauty</a:t>
            </a:r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10134600" y="4724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Elemental Analysis of nanoparticle using EDAX</a:t>
            </a:r>
          </a:p>
        </p:txBody>
      </p:sp>
      <p:pic>
        <p:nvPicPr>
          <p:cNvPr id="14354" name="Picture 23" descr="DSCF0095.JPG"/>
          <p:cNvPicPr>
            <a:picLocks noChangeAspect="1"/>
          </p:cNvPicPr>
          <p:nvPr/>
        </p:nvPicPr>
        <p:blipFill>
          <a:blip r:embed="rId9"/>
          <a:srcRect l="65279" t="14815" r="16667" b="42593"/>
          <a:stretch>
            <a:fillRect/>
          </a:stretch>
        </p:blipFill>
        <p:spPr bwMode="auto">
          <a:xfrm>
            <a:off x="838200" y="4883150"/>
            <a:ext cx="16764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Chart 24"/>
          <p:cNvGraphicFramePr/>
          <p:nvPr/>
        </p:nvGraphicFramePr>
        <p:xfrm>
          <a:off x="5410200" y="4572000"/>
          <a:ext cx="441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4356" name="Group 25"/>
          <p:cNvGrpSpPr>
            <a:grpSpLocks/>
          </p:cNvGrpSpPr>
          <p:nvPr/>
        </p:nvGrpSpPr>
        <p:grpSpPr bwMode="auto">
          <a:xfrm>
            <a:off x="5057775" y="1741488"/>
            <a:ext cx="539750" cy="152400"/>
            <a:chOff x="7620000" y="3733800"/>
            <a:chExt cx="1143000" cy="1524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620000" y="3810000"/>
              <a:ext cx="11430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543800" y="3810000"/>
              <a:ext cx="1524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686800" y="3810000"/>
              <a:ext cx="1524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4994275" y="1857375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500 nm</a:t>
            </a:r>
          </a:p>
        </p:txBody>
      </p:sp>
      <p:sp>
        <p:nvSpPr>
          <p:cNvPr id="34" name="TextBox 33"/>
          <p:cNvSpPr txBox="1"/>
          <p:nvPr/>
        </p:nvSpPr>
        <p:spPr>
          <a:xfrm rot="10800000">
            <a:off x="9601200" y="2819400"/>
            <a:ext cx="338138" cy="1012825"/>
          </a:xfrm>
          <a:prstGeom prst="rect">
            <a:avLst/>
          </a:prstGeom>
          <a:noFill/>
        </p:spPr>
        <p:txBody>
          <a:bodyPr vert="vert" anchor="ctr">
            <a:spAutoFit/>
          </a:bodyPr>
          <a:lstStyle/>
          <a:p>
            <a:pPr>
              <a:defRPr/>
            </a:pPr>
            <a:r>
              <a:rPr lang="en-US" sz="1000" b="1" dirty="0"/>
              <a:t>Count x 1000</a:t>
            </a:r>
            <a:endParaRPr lang="en-US" sz="1000" b="1" dirty="0"/>
          </a:p>
        </p:txBody>
      </p:sp>
      <p:sp>
        <p:nvSpPr>
          <p:cNvPr id="14359" name="TextBox 34"/>
          <p:cNvSpPr txBox="1">
            <a:spLocks noChangeArrowheads="1"/>
          </p:cNvSpPr>
          <p:nvPr/>
        </p:nvSpPr>
        <p:spPr bwMode="auto">
          <a:xfrm>
            <a:off x="11049000" y="4495800"/>
            <a:ext cx="914400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Energy keV</a:t>
            </a:r>
          </a:p>
        </p:txBody>
      </p:sp>
      <p:sp>
        <p:nvSpPr>
          <p:cNvPr id="14360" name="TextBox 35"/>
          <p:cNvSpPr txBox="1">
            <a:spLocks noChangeArrowheads="1"/>
          </p:cNvSpPr>
          <p:nvPr/>
        </p:nvSpPr>
        <p:spPr bwMode="auto">
          <a:xfrm>
            <a:off x="8382000" y="50292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Synthetic</a:t>
            </a:r>
          </a:p>
        </p:txBody>
      </p:sp>
      <p:sp>
        <p:nvSpPr>
          <p:cNvPr id="14361" name="TextBox 36"/>
          <p:cNvSpPr txBox="1">
            <a:spLocks noChangeArrowheads="1"/>
          </p:cNvSpPr>
          <p:nvPr/>
        </p:nvSpPr>
        <p:spPr bwMode="auto">
          <a:xfrm>
            <a:off x="8534400" y="5299075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227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Default Design</vt:lpstr>
      <vt:lpstr>Applications of Nanotechnology in Health and Beauty Products</vt:lpstr>
    </vt:vector>
  </TitlesOfParts>
  <Company>University of Cincinnati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 of Medicine</dc:creator>
  <cp:keywords>4x8, 3x5</cp:keywords>
  <cp:lastModifiedBy>College of Engineering</cp:lastModifiedBy>
  <cp:revision>41</cp:revision>
  <dcterms:created xsi:type="dcterms:W3CDTF">2006-07-24T13:54:15Z</dcterms:created>
  <dcterms:modified xsi:type="dcterms:W3CDTF">2012-01-08T23:42:13Z</dcterms:modified>
</cp:coreProperties>
</file>