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29184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2403475" indent="-1946275" algn="l" rtl="0" fontAlgn="base">
      <a:spcBef>
        <a:spcPct val="0"/>
      </a:spcBef>
      <a:spcAft>
        <a:spcPct val="0"/>
      </a:spcAft>
      <a:defRPr kern="1200">
        <a:solidFill>
          <a:schemeClr val="tx1"/>
        </a:solidFill>
        <a:latin typeface="Arial" charset="0"/>
        <a:ea typeface="+mn-ea"/>
        <a:cs typeface="+mn-cs"/>
      </a:defRPr>
    </a:lvl2pPr>
    <a:lvl3pPr marL="4806950" indent="-3892550" algn="l" rtl="0" fontAlgn="base">
      <a:spcBef>
        <a:spcPct val="0"/>
      </a:spcBef>
      <a:spcAft>
        <a:spcPct val="0"/>
      </a:spcAft>
      <a:defRPr kern="1200">
        <a:solidFill>
          <a:schemeClr val="tx1"/>
        </a:solidFill>
        <a:latin typeface="Arial" charset="0"/>
        <a:ea typeface="+mn-ea"/>
        <a:cs typeface="+mn-cs"/>
      </a:defRPr>
    </a:lvl3pPr>
    <a:lvl4pPr marL="7210425" indent="-5838825" algn="l" rtl="0" fontAlgn="base">
      <a:spcBef>
        <a:spcPct val="0"/>
      </a:spcBef>
      <a:spcAft>
        <a:spcPct val="0"/>
      </a:spcAft>
      <a:defRPr kern="1200">
        <a:solidFill>
          <a:schemeClr val="tx1"/>
        </a:solidFill>
        <a:latin typeface="Arial" charset="0"/>
        <a:ea typeface="+mn-ea"/>
        <a:cs typeface="+mn-cs"/>
      </a:defRPr>
    </a:lvl4pPr>
    <a:lvl5pPr marL="9613900" indent="-77851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1" d="100"/>
          <a:sy n="21" d="100"/>
        </p:scale>
        <p:origin x="-1272" y="-282"/>
      </p:cViewPr>
      <p:guideLst>
        <p:guide orient="horz" pos="10368"/>
        <p:guide pos="1612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zeratel\Documents\RA\acid%20catalytic%20pretreatment\02-18-2010-Experimental%20Data%20for%20acid%20catalytic%20pretreatment.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RET%20User%202\AppData\Local\Microsoft\Windows\Temporary%20Internet%20Files\Low\Content.IE5\TOHG8836\GC-MS_result_for_RET_2010-modified%5b1%5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9749420172894065E-2"/>
          <c:y val="6.9725738396624493E-2"/>
          <c:w val="0.63882794948415422"/>
          <c:h val="0.80865767965713165"/>
        </c:manualLayout>
      </c:layout>
      <c:scatterChart>
        <c:scatterStyle val="lineMarker"/>
        <c:ser>
          <c:idx val="0"/>
          <c:order val="0"/>
          <c:tx>
            <c:v>FFA Conversion 56C 15% FFA 5.557%</c:v>
          </c:tx>
          <c:spPr>
            <a:ln w="28575">
              <a:noFill/>
            </a:ln>
          </c:spPr>
          <c:marker>
            <c:symbol val="diamond"/>
            <c:size val="15"/>
            <c:spPr>
              <a:solidFill>
                <a:srgbClr val="FF0000"/>
              </a:solidFill>
            </c:spPr>
          </c:marker>
          <c:trendline>
            <c:trendlineType val="log"/>
          </c:trendline>
          <c:xVal>
            <c:numRef>
              <c:f>'[02-18-2010-Experimental Data for acid catalytic pretreatment.xlsx]07-12-2010'!$C$5:$C$21</c:f>
              <c:numCache>
                <c:formatCode>General</c:formatCode>
                <c:ptCount val="17"/>
                <c:pt idx="0">
                  <c:v>5</c:v>
                </c:pt>
                <c:pt idx="1">
                  <c:v>6</c:v>
                </c:pt>
                <c:pt idx="2">
                  <c:v>7</c:v>
                </c:pt>
                <c:pt idx="3">
                  <c:v>9</c:v>
                </c:pt>
                <c:pt idx="4">
                  <c:v>11</c:v>
                </c:pt>
                <c:pt idx="5">
                  <c:v>14</c:v>
                </c:pt>
                <c:pt idx="6">
                  <c:v>17</c:v>
                </c:pt>
                <c:pt idx="7">
                  <c:v>22</c:v>
                </c:pt>
                <c:pt idx="8">
                  <c:v>27</c:v>
                </c:pt>
                <c:pt idx="9">
                  <c:v>37</c:v>
                </c:pt>
                <c:pt idx="10">
                  <c:v>47</c:v>
                </c:pt>
                <c:pt idx="11">
                  <c:v>62</c:v>
                </c:pt>
                <c:pt idx="12">
                  <c:v>77</c:v>
                </c:pt>
                <c:pt idx="13">
                  <c:v>107</c:v>
                </c:pt>
                <c:pt idx="14">
                  <c:v>137</c:v>
                </c:pt>
                <c:pt idx="15">
                  <c:v>167</c:v>
                </c:pt>
                <c:pt idx="16">
                  <c:v>197</c:v>
                </c:pt>
              </c:numCache>
            </c:numRef>
          </c:xVal>
          <c:yVal>
            <c:numRef>
              <c:f>'[02-18-2010-Experimental Data for acid catalytic pretreatment.xlsx]07-12-2010'!$G$5:$G$21</c:f>
              <c:numCache>
                <c:formatCode>0.00%</c:formatCode>
                <c:ptCount val="17"/>
                <c:pt idx="0">
                  <c:v>2.4999999999999911E-2</c:v>
                </c:pt>
                <c:pt idx="1">
                  <c:v>2.4999999999999911E-2</c:v>
                </c:pt>
                <c:pt idx="2">
                  <c:v>0.12500000000000006</c:v>
                </c:pt>
                <c:pt idx="3">
                  <c:v>2.4999999999999911E-2</c:v>
                </c:pt>
                <c:pt idx="4">
                  <c:v>2.4999999999999911E-2</c:v>
                </c:pt>
                <c:pt idx="5">
                  <c:v>0.1</c:v>
                </c:pt>
                <c:pt idx="6">
                  <c:v>0.1</c:v>
                </c:pt>
                <c:pt idx="7">
                  <c:v>0.17500000000000004</c:v>
                </c:pt>
                <c:pt idx="8">
                  <c:v>0.1</c:v>
                </c:pt>
                <c:pt idx="9">
                  <c:v>0.25</c:v>
                </c:pt>
                <c:pt idx="10">
                  <c:v>0.25</c:v>
                </c:pt>
                <c:pt idx="11">
                  <c:v>0.27500000000000002</c:v>
                </c:pt>
                <c:pt idx="12">
                  <c:v>0.30000000000000032</c:v>
                </c:pt>
                <c:pt idx="13">
                  <c:v>0.37500000000000056</c:v>
                </c:pt>
                <c:pt idx="14">
                  <c:v>0.42500000000000032</c:v>
                </c:pt>
                <c:pt idx="15">
                  <c:v>0.50000000000000011</c:v>
                </c:pt>
                <c:pt idx="16">
                  <c:v>0.57500000000000062</c:v>
                </c:pt>
              </c:numCache>
            </c:numRef>
          </c:yVal>
        </c:ser>
        <c:ser>
          <c:idx val="1"/>
          <c:order val="1"/>
          <c:tx>
            <c:v>FFA Conversion 56C 15% FFA 4.567%</c:v>
          </c:tx>
          <c:spPr>
            <a:ln w="28575">
              <a:noFill/>
            </a:ln>
          </c:spPr>
          <c:marker>
            <c:symbol val="square"/>
            <c:size val="10"/>
            <c:spPr>
              <a:solidFill>
                <a:schemeClr val="tx1"/>
              </a:solidFill>
            </c:spPr>
          </c:marker>
          <c:trendline>
            <c:trendlineType val="log"/>
          </c:trendline>
          <c:xVal>
            <c:numRef>
              <c:f>'[02-18-2010-Experimental Data for acid catalytic pretreatment.xlsx]07-14-2010'!$C$5:$C$27</c:f>
              <c:numCache>
                <c:formatCode>General</c:formatCode>
                <c:ptCount val="23"/>
                <c:pt idx="0">
                  <c:v>5</c:v>
                </c:pt>
                <c:pt idx="1">
                  <c:v>6</c:v>
                </c:pt>
                <c:pt idx="2">
                  <c:v>7</c:v>
                </c:pt>
                <c:pt idx="3">
                  <c:v>9</c:v>
                </c:pt>
                <c:pt idx="4">
                  <c:v>11</c:v>
                </c:pt>
                <c:pt idx="5">
                  <c:v>14</c:v>
                </c:pt>
                <c:pt idx="6">
                  <c:v>17</c:v>
                </c:pt>
                <c:pt idx="7">
                  <c:v>22</c:v>
                </c:pt>
                <c:pt idx="8">
                  <c:v>27</c:v>
                </c:pt>
                <c:pt idx="9">
                  <c:v>37</c:v>
                </c:pt>
                <c:pt idx="10">
                  <c:v>47</c:v>
                </c:pt>
                <c:pt idx="11">
                  <c:v>62</c:v>
                </c:pt>
                <c:pt idx="12">
                  <c:v>77</c:v>
                </c:pt>
                <c:pt idx="13">
                  <c:v>107</c:v>
                </c:pt>
                <c:pt idx="14">
                  <c:v>137</c:v>
                </c:pt>
                <c:pt idx="15">
                  <c:v>167</c:v>
                </c:pt>
                <c:pt idx="16">
                  <c:v>197</c:v>
                </c:pt>
                <c:pt idx="17">
                  <c:v>227</c:v>
                </c:pt>
                <c:pt idx="18">
                  <c:v>257</c:v>
                </c:pt>
                <c:pt idx="19">
                  <c:v>287</c:v>
                </c:pt>
                <c:pt idx="20">
                  <c:v>317</c:v>
                </c:pt>
                <c:pt idx="21">
                  <c:v>347</c:v>
                </c:pt>
                <c:pt idx="22">
                  <c:v>377</c:v>
                </c:pt>
              </c:numCache>
            </c:numRef>
          </c:xVal>
          <c:yVal>
            <c:numRef>
              <c:f>'[02-18-2010-Experimental Data for acid catalytic pretreatment.xlsx]07-14-2010'!$G$5:$G$27</c:f>
              <c:numCache>
                <c:formatCode>0.00%</c:formatCode>
                <c:ptCount val="23"/>
                <c:pt idx="0">
                  <c:v>2.5641025641025682E-2</c:v>
                </c:pt>
                <c:pt idx="1">
                  <c:v>5.7692307692307682E-2</c:v>
                </c:pt>
                <c:pt idx="2">
                  <c:v>5.7692307692307682E-2</c:v>
                </c:pt>
                <c:pt idx="3">
                  <c:v>0.26923076923076938</c:v>
                </c:pt>
                <c:pt idx="4">
                  <c:v>5.7692307692307682E-2</c:v>
                </c:pt>
                <c:pt idx="5">
                  <c:v>0.19230769230769246</c:v>
                </c:pt>
                <c:pt idx="6">
                  <c:v>0.17307692307692304</c:v>
                </c:pt>
                <c:pt idx="7">
                  <c:v>0.23076923076923136</c:v>
                </c:pt>
                <c:pt idx="8">
                  <c:v>0.30769230769230782</c:v>
                </c:pt>
                <c:pt idx="9">
                  <c:v>0.31346153846153829</c:v>
                </c:pt>
                <c:pt idx="10">
                  <c:v>0.35256410256410281</c:v>
                </c:pt>
                <c:pt idx="11">
                  <c:v>0.42307692307692374</c:v>
                </c:pt>
                <c:pt idx="12">
                  <c:v>0.42307692307692374</c:v>
                </c:pt>
                <c:pt idx="13">
                  <c:v>0.44230769230769307</c:v>
                </c:pt>
                <c:pt idx="14">
                  <c:v>0.53846153846153844</c:v>
                </c:pt>
                <c:pt idx="15">
                  <c:v>0.50641025641025639</c:v>
                </c:pt>
                <c:pt idx="16">
                  <c:v>0.64102564102564163</c:v>
                </c:pt>
                <c:pt idx="17">
                  <c:v>0.57051282051282048</c:v>
                </c:pt>
                <c:pt idx="18">
                  <c:v>0.57051282051282048</c:v>
                </c:pt>
                <c:pt idx="19">
                  <c:v>0.57051282051282048</c:v>
                </c:pt>
                <c:pt idx="20">
                  <c:v>0.57051282051282048</c:v>
                </c:pt>
                <c:pt idx="21">
                  <c:v>0.60897435897435903</c:v>
                </c:pt>
                <c:pt idx="22">
                  <c:v>0.64743589743589991</c:v>
                </c:pt>
              </c:numCache>
            </c:numRef>
          </c:yVal>
        </c:ser>
        <c:ser>
          <c:idx val="2"/>
          <c:order val="2"/>
          <c:tx>
            <c:v>FFA Conversion 58C 10% FFA 4.756%</c:v>
          </c:tx>
          <c:spPr>
            <a:ln w="28575">
              <a:noFill/>
            </a:ln>
          </c:spPr>
          <c:marker>
            <c:symbol val="triangle"/>
            <c:size val="15"/>
            <c:spPr>
              <a:solidFill>
                <a:srgbClr val="7030A0"/>
              </a:solidFill>
            </c:spPr>
          </c:marker>
          <c:trendline>
            <c:trendlineType val="log"/>
          </c:trendline>
          <c:xVal>
            <c:numRef>
              <c:f>'[02-18-2010-Experimental Data for acid catalytic pretreatment.xlsx]07-08-2010'!$C$5:$C$20</c:f>
              <c:numCache>
                <c:formatCode>General</c:formatCode>
                <c:ptCount val="16"/>
                <c:pt idx="0">
                  <c:v>5</c:v>
                </c:pt>
                <c:pt idx="1">
                  <c:v>6</c:v>
                </c:pt>
                <c:pt idx="2">
                  <c:v>7</c:v>
                </c:pt>
                <c:pt idx="3">
                  <c:v>9</c:v>
                </c:pt>
                <c:pt idx="4">
                  <c:v>11</c:v>
                </c:pt>
                <c:pt idx="5">
                  <c:v>14</c:v>
                </c:pt>
                <c:pt idx="6">
                  <c:v>17</c:v>
                </c:pt>
                <c:pt idx="7">
                  <c:v>22</c:v>
                </c:pt>
                <c:pt idx="8">
                  <c:v>27</c:v>
                </c:pt>
                <c:pt idx="9">
                  <c:v>37</c:v>
                </c:pt>
                <c:pt idx="10">
                  <c:v>47</c:v>
                </c:pt>
                <c:pt idx="11">
                  <c:v>62</c:v>
                </c:pt>
                <c:pt idx="12">
                  <c:v>77</c:v>
                </c:pt>
                <c:pt idx="13">
                  <c:v>107</c:v>
                </c:pt>
                <c:pt idx="14">
                  <c:v>137</c:v>
                </c:pt>
                <c:pt idx="15">
                  <c:v>167</c:v>
                </c:pt>
              </c:numCache>
            </c:numRef>
          </c:xVal>
          <c:yVal>
            <c:numRef>
              <c:f>'[02-18-2010-Experimental Data for acid catalytic pretreatment.xlsx]07-08-2010'!$G$5:$G$20</c:f>
              <c:numCache>
                <c:formatCode>0.00%</c:formatCode>
                <c:ptCount val="16"/>
                <c:pt idx="0">
                  <c:v>2.5027162557459556E-2</c:v>
                </c:pt>
                <c:pt idx="1">
                  <c:v>7.5025769605794795E-2</c:v>
                </c:pt>
                <c:pt idx="2">
                  <c:v>5.0026466081627134E-2</c:v>
                </c:pt>
                <c:pt idx="3">
                  <c:v>7.5025769605794795E-2</c:v>
                </c:pt>
                <c:pt idx="4">
                  <c:v>0.10002507312996246</c:v>
                </c:pt>
                <c:pt idx="5">
                  <c:v>0.12502437665413013</c:v>
                </c:pt>
                <c:pt idx="6">
                  <c:v>0.17502298370246597</c:v>
                </c:pt>
                <c:pt idx="7">
                  <c:v>0.15002368017829779</c:v>
                </c:pt>
                <c:pt idx="8">
                  <c:v>0.17502298370246597</c:v>
                </c:pt>
                <c:pt idx="9">
                  <c:v>0.20002228722663321</c:v>
                </c:pt>
                <c:pt idx="10">
                  <c:v>0.25002089427496976</c:v>
                </c:pt>
                <c:pt idx="11">
                  <c:v>0.3000195013233049</c:v>
                </c:pt>
                <c:pt idx="12">
                  <c:v>0.37501741189580851</c:v>
                </c:pt>
                <c:pt idx="13">
                  <c:v>0.40001671541997574</c:v>
                </c:pt>
                <c:pt idx="14">
                  <c:v>0.42501601894414365</c:v>
                </c:pt>
                <c:pt idx="15">
                  <c:v>0.47501462599247929</c:v>
                </c:pt>
              </c:numCache>
            </c:numRef>
          </c:yVal>
        </c:ser>
        <c:ser>
          <c:idx val="3"/>
          <c:order val="3"/>
          <c:tx>
            <c:v>FFA Conversion 56C 15% FFA 5.026% (50:1)</c:v>
          </c:tx>
          <c:spPr>
            <a:ln w="28575">
              <a:noFill/>
            </a:ln>
          </c:spPr>
          <c:marker>
            <c:symbol val="x"/>
            <c:size val="10"/>
            <c:spPr>
              <a:solidFill>
                <a:srgbClr val="0070C0"/>
              </a:solidFill>
            </c:spPr>
          </c:marker>
          <c:trendline>
            <c:trendlineType val="log"/>
          </c:trendline>
          <c:xVal>
            <c:numRef>
              <c:f>'[02-18-2010-Experimental Data for acid catalytic pretreatment.xlsx]07-21-2010'!$C$5:$C$26</c:f>
              <c:numCache>
                <c:formatCode>General</c:formatCode>
                <c:ptCount val="22"/>
                <c:pt idx="0">
                  <c:v>5</c:v>
                </c:pt>
                <c:pt idx="1">
                  <c:v>6</c:v>
                </c:pt>
                <c:pt idx="2">
                  <c:v>7</c:v>
                </c:pt>
                <c:pt idx="3">
                  <c:v>9</c:v>
                </c:pt>
                <c:pt idx="4">
                  <c:v>11</c:v>
                </c:pt>
                <c:pt idx="5">
                  <c:v>14</c:v>
                </c:pt>
                <c:pt idx="6">
                  <c:v>17</c:v>
                </c:pt>
                <c:pt idx="7">
                  <c:v>22</c:v>
                </c:pt>
                <c:pt idx="8">
                  <c:v>27</c:v>
                </c:pt>
                <c:pt idx="9">
                  <c:v>37</c:v>
                </c:pt>
                <c:pt idx="10">
                  <c:v>47</c:v>
                </c:pt>
                <c:pt idx="11">
                  <c:v>62</c:v>
                </c:pt>
                <c:pt idx="12">
                  <c:v>77</c:v>
                </c:pt>
                <c:pt idx="13">
                  <c:v>107</c:v>
                </c:pt>
                <c:pt idx="14">
                  <c:v>137</c:v>
                </c:pt>
                <c:pt idx="15">
                  <c:v>167</c:v>
                </c:pt>
                <c:pt idx="16">
                  <c:v>197</c:v>
                </c:pt>
                <c:pt idx="17">
                  <c:v>227</c:v>
                </c:pt>
                <c:pt idx="18">
                  <c:v>257</c:v>
                </c:pt>
                <c:pt idx="19">
                  <c:v>287</c:v>
                </c:pt>
                <c:pt idx="20">
                  <c:v>317</c:v>
                </c:pt>
                <c:pt idx="21">
                  <c:v>347</c:v>
                </c:pt>
              </c:numCache>
            </c:numRef>
          </c:xVal>
          <c:yVal>
            <c:numRef>
              <c:f>'[02-18-2010-Experimental Data for acid catalytic pretreatment.xlsx]07-21-2010'!$G$5:$G$26</c:f>
              <c:numCache>
                <c:formatCode>0.00%</c:formatCode>
                <c:ptCount val="22"/>
                <c:pt idx="0">
                  <c:v>0.16535433070866146</c:v>
                </c:pt>
                <c:pt idx="1">
                  <c:v>0.22047244094488214</c:v>
                </c:pt>
                <c:pt idx="2">
                  <c:v>0.40944881889763851</c:v>
                </c:pt>
                <c:pt idx="3">
                  <c:v>0.40944881889763851</c:v>
                </c:pt>
                <c:pt idx="4">
                  <c:v>0.50393700787401552</c:v>
                </c:pt>
                <c:pt idx="5">
                  <c:v>0.46456692913385933</c:v>
                </c:pt>
                <c:pt idx="6">
                  <c:v>0.58267716535433056</c:v>
                </c:pt>
                <c:pt idx="7">
                  <c:v>0.63779527559055382</c:v>
                </c:pt>
                <c:pt idx="8">
                  <c:v>0.64566929133858586</c:v>
                </c:pt>
                <c:pt idx="9">
                  <c:v>0.71653543307086665</c:v>
                </c:pt>
                <c:pt idx="10">
                  <c:v>0.7716535433070878</c:v>
                </c:pt>
                <c:pt idx="11">
                  <c:v>0.78740157480314954</c:v>
                </c:pt>
                <c:pt idx="12">
                  <c:v>0.83464566929133865</c:v>
                </c:pt>
                <c:pt idx="13">
                  <c:v>0.81102362204724421</c:v>
                </c:pt>
                <c:pt idx="14">
                  <c:v>0.81102362204724421</c:v>
                </c:pt>
                <c:pt idx="15">
                  <c:v>0.81102362204724421</c:v>
                </c:pt>
                <c:pt idx="16">
                  <c:v>0.8582677165354341</c:v>
                </c:pt>
                <c:pt idx="17">
                  <c:v>0.8582677165354341</c:v>
                </c:pt>
                <c:pt idx="18">
                  <c:v>0.9055118110236221</c:v>
                </c:pt>
                <c:pt idx="19">
                  <c:v>0.9055118110236221</c:v>
                </c:pt>
                <c:pt idx="20">
                  <c:v>0.9055118110236221</c:v>
                </c:pt>
                <c:pt idx="21">
                  <c:v>0.9055118110236221</c:v>
                </c:pt>
              </c:numCache>
            </c:numRef>
          </c:yVal>
        </c:ser>
        <c:axId val="38119680"/>
        <c:axId val="38223872"/>
      </c:scatterChart>
      <c:valAx>
        <c:axId val="38119680"/>
        <c:scaling>
          <c:orientation val="minMax"/>
          <c:max val="400"/>
        </c:scaling>
        <c:axPos val="b"/>
        <c:numFmt formatCode="General" sourceLinked="1"/>
        <c:tickLblPos val="nextTo"/>
        <c:txPr>
          <a:bodyPr/>
          <a:lstStyle/>
          <a:p>
            <a:pPr>
              <a:defRPr sz="2800"/>
            </a:pPr>
            <a:endParaRPr lang="en-US"/>
          </a:p>
        </c:txPr>
        <c:crossAx val="38223872"/>
        <c:crosses val="autoZero"/>
        <c:crossBetween val="midCat"/>
      </c:valAx>
      <c:valAx>
        <c:axId val="38223872"/>
        <c:scaling>
          <c:orientation val="minMax"/>
          <c:max val="1"/>
          <c:min val="0"/>
        </c:scaling>
        <c:axPos val="l"/>
        <c:majorGridlines/>
        <c:numFmt formatCode="0.00%" sourceLinked="1"/>
        <c:tickLblPos val="nextTo"/>
        <c:txPr>
          <a:bodyPr/>
          <a:lstStyle/>
          <a:p>
            <a:pPr>
              <a:defRPr sz="2800"/>
            </a:pPr>
            <a:endParaRPr lang="en-US"/>
          </a:p>
        </c:txPr>
        <c:crossAx val="38119680"/>
        <c:crosses val="autoZero"/>
        <c:crossBetween val="midCat"/>
      </c:valAx>
      <c:spPr>
        <a:solidFill>
          <a:srgbClr val="92D050"/>
        </a:solidFill>
      </c:spPr>
    </c:plotArea>
    <c:legend>
      <c:legendPos val="r"/>
      <c:legendEntry>
        <c:idx val="4"/>
        <c:delete val="1"/>
      </c:legendEntry>
      <c:legendEntry>
        <c:idx val="5"/>
        <c:delete val="1"/>
      </c:legendEntry>
      <c:legendEntry>
        <c:idx val="6"/>
        <c:delete val="1"/>
      </c:legendEntry>
      <c:legendEntry>
        <c:idx val="7"/>
        <c:delete val="1"/>
      </c:legendEntry>
      <c:layout>
        <c:manualLayout>
          <c:xMode val="edge"/>
          <c:yMode val="edge"/>
          <c:x val="0.7468831643889341"/>
          <c:y val="0.31933452938635865"/>
          <c:w val="0.25024327239267508"/>
          <c:h val="0.46576132097411876"/>
        </c:manualLayout>
      </c:layout>
      <c:spPr>
        <a:solidFill>
          <a:srgbClr val="92D050"/>
        </a:solidFill>
      </c:spPr>
      <c:txPr>
        <a:bodyPr/>
        <a:lstStyle/>
        <a:p>
          <a:pPr>
            <a:defRPr sz="3600"/>
          </a:pPr>
          <a:endParaRPr lang="en-US"/>
        </a:p>
      </c:txPr>
    </c:legend>
    <c:plotVisOnly val="1"/>
  </c:chart>
  <c:spPr>
    <a:ln>
      <a:solidFill>
        <a:schemeClr val="tx1">
          <a:lumMod val="95000"/>
          <a:lumOff val="5000"/>
        </a:schemeClr>
      </a:solidFill>
    </a:ln>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001014936082634"/>
          <c:y val="7.9067725382641812E-2"/>
          <c:w val="0.71972558960705468"/>
          <c:h val="0.72490754666902613"/>
        </c:manualLayout>
      </c:layout>
      <c:barChart>
        <c:barDir val="col"/>
        <c:grouping val="clustered"/>
        <c:ser>
          <c:idx val="0"/>
          <c:order val="0"/>
          <c:tx>
            <c:v>Zoo</c:v>
          </c:tx>
          <c:spPr>
            <a:solidFill>
              <a:srgbClr val="0070C0"/>
            </a:solidFill>
          </c:spPr>
          <c:cat>
            <c:strRef>
              <c:f>'Canola EE'!$A$2:$A$11</c:f>
              <c:strCache>
                <c:ptCount val="10"/>
                <c:pt idx="0">
                  <c:v>C15:0</c:v>
                </c:pt>
                <c:pt idx="1">
                  <c:v>C16:0</c:v>
                </c:pt>
                <c:pt idx="2">
                  <c:v>C17:0</c:v>
                </c:pt>
                <c:pt idx="3">
                  <c:v>C17:1</c:v>
                </c:pt>
                <c:pt idx="4">
                  <c:v>C17:2</c:v>
                </c:pt>
                <c:pt idx="5">
                  <c:v>C18:0</c:v>
                </c:pt>
                <c:pt idx="6">
                  <c:v>C18:1</c:v>
                </c:pt>
                <c:pt idx="7">
                  <c:v>C18:2</c:v>
                </c:pt>
                <c:pt idx="8">
                  <c:v>C20:0</c:v>
                </c:pt>
                <c:pt idx="9">
                  <c:v>C20:1</c:v>
                </c:pt>
              </c:strCache>
            </c:strRef>
          </c:cat>
          <c:val>
            <c:numRef>
              <c:f>Zoo!$D$3:$D$11</c:f>
              <c:numCache>
                <c:formatCode>0.00%</c:formatCode>
                <c:ptCount val="9"/>
                <c:pt idx="0">
                  <c:v>0.14761322375545641</c:v>
                </c:pt>
                <c:pt idx="1">
                  <c:v>0</c:v>
                </c:pt>
                <c:pt idx="2">
                  <c:v>0</c:v>
                </c:pt>
                <c:pt idx="3">
                  <c:v>0</c:v>
                </c:pt>
                <c:pt idx="4">
                  <c:v>8.2881030565913491E-2</c:v>
                </c:pt>
                <c:pt idx="5">
                  <c:v>0.29419936064154728</c:v>
                </c:pt>
                <c:pt idx="6">
                  <c:v>0.47217176146611439</c:v>
                </c:pt>
                <c:pt idx="7">
                  <c:v>3.1346235709685077E-3</c:v>
                </c:pt>
                <c:pt idx="8">
                  <c:v>2.4943160695979423E-3</c:v>
                </c:pt>
              </c:numCache>
            </c:numRef>
          </c:val>
        </c:ser>
        <c:ser>
          <c:idx val="3"/>
          <c:order val="1"/>
          <c:tx>
            <c:v>Canola ME</c:v>
          </c:tx>
          <c:spPr>
            <a:solidFill>
              <a:srgbClr val="FFFF00"/>
            </a:solidFill>
          </c:spPr>
          <c:cat>
            <c:strRef>
              <c:f>'Canola EE'!$A$2:$A$11</c:f>
              <c:strCache>
                <c:ptCount val="10"/>
                <c:pt idx="0">
                  <c:v>C15:0</c:v>
                </c:pt>
                <c:pt idx="1">
                  <c:v>C16:0</c:v>
                </c:pt>
                <c:pt idx="2">
                  <c:v>C17:0</c:v>
                </c:pt>
                <c:pt idx="3">
                  <c:v>C17:1</c:v>
                </c:pt>
                <c:pt idx="4">
                  <c:v>C17:2</c:v>
                </c:pt>
                <c:pt idx="5">
                  <c:v>C18:0</c:v>
                </c:pt>
                <c:pt idx="6">
                  <c:v>C18:1</c:v>
                </c:pt>
                <c:pt idx="7">
                  <c:v>C18:2</c:v>
                </c:pt>
                <c:pt idx="8">
                  <c:v>C20:0</c:v>
                </c:pt>
                <c:pt idx="9">
                  <c:v>C20:1</c:v>
                </c:pt>
              </c:strCache>
            </c:strRef>
          </c:cat>
          <c:val>
            <c:numRef>
              <c:f>'Canola ME'!$D$3:$D$11</c:f>
              <c:numCache>
                <c:formatCode>0.00%</c:formatCode>
                <c:ptCount val="9"/>
                <c:pt idx="0">
                  <c:v>0.10239444982559319</c:v>
                </c:pt>
                <c:pt idx="1">
                  <c:v>0</c:v>
                </c:pt>
                <c:pt idx="2">
                  <c:v>0</c:v>
                </c:pt>
                <c:pt idx="3">
                  <c:v>0</c:v>
                </c:pt>
                <c:pt idx="4">
                  <c:v>3.1577475833704814E-2</c:v>
                </c:pt>
                <c:pt idx="5">
                  <c:v>0.56998711220632781</c:v>
                </c:pt>
                <c:pt idx="6">
                  <c:v>0.29067773852612672</c:v>
                </c:pt>
                <c:pt idx="7">
                  <c:v>5.3632236082474813E-3</c:v>
                </c:pt>
                <c:pt idx="8">
                  <c:v>1.3974741533127485E-2</c:v>
                </c:pt>
              </c:numCache>
            </c:numRef>
          </c:val>
        </c:ser>
        <c:ser>
          <c:idx val="4"/>
          <c:order val="2"/>
          <c:tx>
            <c:v>Canola EE</c:v>
          </c:tx>
          <c:spPr>
            <a:solidFill>
              <a:srgbClr val="C00000"/>
            </a:solidFill>
          </c:spPr>
          <c:cat>
            <c:strRef>
              <c:f>'Canola EE'!$A$2:$A$11</c:f>
              <c:strCache>
                <c:ptCount val="10"/>
                <c:pt idx="0">
                  <c:v>C15:0</c:v>
                </c:pt>
                <c:pt idx="1">
                  <c:v>C16:0</c:v>
                </c:pt>
                <c:pt idx="2">
                  <c:v>C17:0</c:v>
                </c:pt>
                <c:pt idx="3">
                  <c:v>C17:1</c:v>
                </c:pt>
                <c:pt idx="4">
                  <c:v>C17:2</c:v>
                </c:pt>
                <c:pt idx="5">
                  <c:v>C18:0</c:v>
                </c:pt>
                <c:pt idx="6">
                  <c:v>C18:1</c:v>
                </c:pt>
                <c:pt idx="7">
                  <c:v>C18:2</c:v>
                </c:pt>
                <c:pt idx="8">
                  <c:v>C20:0</c:v>
                </c:pt>
                <c:pt idx="9">
                  <c:v>C20:1</c:v>
                </c:pt>
              </c:strCache>
            </c:strRef>
          </c:cat>
          <c:val>
            <c:numRef>
              <c:f>'Canola EE'!$D$2:$D$11</c:f>
              <c:numCache>
                <c:formatCode>0.00%</c:formatCode>
                <c:ptCount val="10"/>
                <c:pt idx="0">
                  <c:v>2.9653303810067755E-2</c:v>
                </c:pt>
                <c:pt idx="1">
                  <c:v>5.5981023560759784E-2</c:v>
                </c:pt>
                <c:pt idx="2">
                  <c:v>2.4835387748371649E-3</c:v>
                </c:pt>
                <c:pt idx="3">
                  <c:v>0.35473628098329718</c:v>
                </c:pt>
                <c:pt idx="4">
                  <c:v>7.0910654262301739E-2</c:v>
                </c:pt>
                <c:pt idx="5">
                  <c:v>1.7620088013596529E-2</c:v>
                </c:pt>
                <c:pt idx="6">
                  <c:v>0.31553598218988904</c:v>
                </c:pt>
                <c:pt idx="7">
                  <c:v>0.16438843768415259</c:v>
                </c:pt>
                <c:pt idx="8">
                  <c:v>5.0875541361182627E-3</c:v>
                </c:pt>
                <c:pt idx="9">
                  <c:v>1.3256440395047893E-2</c:v>
                </c:pt>
              </c:numCache>
            </c:numRef>
          </c:val>
        </c:ser>
        <c:axId val="38595200"/>
        <c:axId val="38809984"/>
      </c:barChart>
      <c:catAx>
        <c:axId val="38595200"/>
        <c:scaling>
          <c:orientation val="minMax"/>
        </c:scaling>
        <c:axPos val="b"/>
        <c:tickLblPos val="nextTo"/>
        <c:txPr>
          <a:bodyPr/>
          <a:lstStyle/>
          <a:p>
            <a:pPr>
              <a:defRPr sz="2800"/>
            </a:pPr>
            <a:endParaRPr lang="en-US"/>
          </a:p>
        </c:txPr>
        <c:crossAx val="38809984"/>
        <c:crosses val="autoZero"/>
        <c:auto val="1"/>
        <c:lblAlgn val="ctr"/>
        <c:lblOffset val="100"/>
      </c:catAx>
      <c:valAx>
        <c:axId val="38809984"/>
        <c:scaling>
          <c:orientation val="minMax"/>
        </c:scaling>
        <c:axPos val="l"/>
        <c:majorGridlines/>
        <c:numFmt formatCode="0.00%" sourceLinked="1"/>
        <c:tickLblPos val="nextTo"/>
        <c:txPr>
          <a:bodyPr/>
          <a:lstStyle/>
          <a:p>
            <a:pPr>
              <a:defRPr sz="2800"/>
            </a:pPr>
            <a:endParaRPr lang="en-US"/>
          </a:p>
        </c:txPr>
        <c:crossAx val="38595200"/>
        <c:crosses val="autoZero"/>
        <c:crossBetween val="between"/>
      </c:valAx>
      <c:spPr>
        <a:ln>
          <a:solidFill>
            <a:schemeClr val="tx1"/>
          </a:solidFill>
        </a:ln>
      </c:spPr>
    </c:plotArea>
    <c:legend>
      <c:legendPos val="r"/>
      <c:layout>
        <c:manualLayout>
          <c:xMode val="edge"/>
          <c:yMode val="edge"/>
          <c:x val="0.87472373597780484"/>
          <c:y val="0.40104390360295888"/>
          <c:w val="0.12527626402219524"/>
          <c:h val="0.205487652111668"/>
        </c:manualLayout>
      </c:layout>
      <c:txPr>
        <a:bodyPr/>
        <a:lstStyle/>
        <a:p>
          <a:pPr>
            <a:defRPr sz="3200"/>
          </a:pPr>
          <a:endParaRPr lang="en-US"/>
        </a:p>
      </c:txPr>
    </c:legend>
    <c:plotVisOnly val="1"/>
  </c:chart>
  <c:spPr>
    <a:ln>
      <a:solidFill>
        <a:srgbClr val="000000"/>
      </a:solidFill>
    </a:ln>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0.75285</cdr:x>
      <cdr:y>0.81646</cdr:y>
    </cdr:from>
    <cdr:to>
      <cdr:x>0.97701</cdr:x>
      <cdr:y>0.96835</cdr:y>
    </cdr:to>
    <cdr:sp macro="" textlink="">
      <cdr:nvSpPr>
        <cdr:cNvPr id="2" name="TextBox 1"/>
        <cdr:cNvSpPr txBox="1"/>
      </cdr:nvSpPr>
      <cdr:spPr>
        <a:xfrm xmlns:a="http://schemas.openxmlformats.org/drawingml/2006/main">
          <a:off x="15087600" y="10078709"/>
          <a:ext cx="4492267" cy="18749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800" dirty="0" smtClean="0"/>
            <a:t>All line equations had an </a:t>
          </a:r>
        </a:p>
        <a:p xmlns:a="http://schemas.openxmlformats.org/drawingml/2006/main">
          <a:r>
            <a:rPr lang="en-US" sz="2800" dirty="0" smtClean="0"/>
            <a:t>acceptable R^2 value above .9.</a:t>
          </a:r>
          <a:endParaRPr lang="en-US" sz="2800" dirty="0"/>
        </a:p>
      </cdr:txBody>
    </cdr:sp>
  </cdr:relSizeAnchor>
  <cdr:relSizeAnchor xmlns:cdr="http://schemas.openxmlformats.org/drawingml/2006/chartDrawing">
    <cdr:from>
      <cdr:x>0.79598</cdr:x>
      <cdr:y>0.09494</cdr:y>
    </cdr:from>
    <cdr:to>
      <cdr:x>0.83046</cdr:x>
      <cdr:y>0.17089</cdr:y>
    </cdr:to>
    <cdr:sp macro="" textlink="">
      <cdr:nvSpPr>
        <cdr:cNvPr id="3" name="TextBox 2"/>
        <cdr:cNvSpPr txBox="1"/>
      </cdr:nvSpPr>
      <cdr:spPr>
        <a:xfrm xmlns:a="http://schemas.openxmlformats.org/drawingml/2006/main">
          <a:off x="21107400" y="1143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0.45324</cdr:x>
      <cdr:y>0.87079</cdr:y>
    </cdr:from>
    <cdr:to>
      <cdr:x>0.55744</cdr:x>
      <cdr:y>0.92761</cdr:y>
    </cdr:to>
    <cdr:sp macro="" textlink="">
      <cdr:nvSpPr>
        <cdr:cNvPr id="2" name="TextBox 1"/>
        <cdr:cNvSpPr txBox="1"/>
      </cdr:nvSpPr>
      <cdr:spPr>
        <a:xfrm xmlns:a="http://schemas.openxmlformats.org/drawingml/2006/main">
          <a:off x="9601200" y="11811000"/>
          <a:ext cx="2207332" cy="7706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800" dirty="0"/>
            <a:t>Esters</a:t>
          </a:r>
        </a:p>
      </cdr:txBody>
    </cdr:sp>
  </cdr:relSizeAnchor>
  <cdr:relSizeAnchor xmlns:cdr="http://schemas.openxmlformats.org/drawingml/2006/chartDrawing">
    <cdr:from>
      <cdr:x>0.02158</cdr:x>
      <cdr:y>0.25843</cdr:y>
    </cdr:from>
    <cdr:to>
      <cdr:x>0.04802</cdr:x>
      <cdr:y>0.67036</cdr:y>
    </cdr:to>
    <cdr:sp macro="" textlink="">
      <cdr:nvSpPr>
        <cdr:cNvPr id="3" name="TextBox 2"/>
        <cdr:cNvSpPr txBox="1"/>
      </cdr:nvSpPr>
      <cdr:spPr>
        <a:xfrm xmlns:a="http://schemas.openxmlformats.org/drawingml/2006/main">
          <a:off x="457200" y="3505200"/>
          <a:ext cx="560094" cy="5587254"/>
        </a:xfrm>
        <a:prstGeom xmlns:a="http://schemas.openxmlformats.org/drawingml/2006/main" prst="rect">
          <a:avLst/>
        </a:prstGeom>
      </cdr:spPr>
      <cdr:txBody>
        <a:bodyPr xmlns:a="http://schemas.openxmlformats.org/drawingml/2006/main" vertOverflow="clip" vert="eaVert" wrap="square" rtlCol="0"/>
        <a:lstStyle xmlns:a="http://schemas.openxmlformats.org/drawingml/2006/main"/>
        <a:p xmlns:a="http://schemas.openxmlformats.org/drawingml/2006/main">
          <a:r>
            <a:rPr lang="en-US" sz="2800" dirty="0"/>
            <a:t>Relative</a:t>
          </a:r>
          <a:r>
            <a:rPr lang="en-US" sz="2800" baseline="0" dirty="0"/>
            <a:t> </a:t>
          </a:r>
          <a:r>
            <a:rPr lang="en-US" sz="2800" baseline="0" dirty="0" err="1"/>
            <a:t>Concentraion</a:t>
          </a:r>
          <a:endParaRPr lang="en-US" sz="2800" dirty="0"/>
        </a:p>
      </cdr:txBody>
    </cdr:sp>
  </cdr:relSizeAnchor>
  <cdr:relSizeAnchor xmlns:cdr="http://schemas.openxmlformats.org/drawingml/2006/chartDrawing">
    <cdr:from>
      <cdr:x>0.27338</cdr:x>
      <cdr:y>0.01911</cdr:y>
    </cdr:from>
    <cdr:to>
      <cdr:x>0.70863</cdr:x>
      <cdr:y>0.07643</cdr:y>
    </cdr:to>
    <cdr:sp macro="" textlink="">
      <cdr:nvSpPr>
        <cdr:cNvPr id="4" name="TextBox 3"/>
        <cdr:cNvSpPr txBox="1"/>
      </cdr:nvSpPr>
      <cdr:spPr>
        <a:xfrm xmlns:a="http://schemas.openxmlformats.org/drawingml/2006/main">
          <a:off x="5791200" y="228600"/>
          <a:ext cx="9220200" cy="685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4000" dirty="0" smtClean="0"/>
            <a:t>GC/MS Analysis for Biodiesel Components</a:t>
          </a:r>
          <a:endParaRPr lang="en-US" sz="4000" dirty="0"/>
        </a:p>
      </cdr:txBody>
    </cdr:sp>
  </cdr:relSizeAnchor>
  <cdr:relSizeAnchor xmlns:cdr="http://schemas.openxmlformats.org/drawingml/2006/chartDrawing">
    <cdr:from>
      <cdr:x>0.03597</cdr:x>
      <cdr:y>0.93258</cdr:y>
    </cdr:from>
    <cdr:to>
      <cdr:x>0.07914</cdr:x>
      <cdr:y>1</cdr:y>
    </cdr:to>
    <cdr:sp macro="" textlink="">
      <cdr:nvSpPr>
        <cdr:cNvPr id="5" name="TextBox 4"/>
        <cdr:cNvSpPr txBox="1"/>
      </cdr:nvSpPr>
      <cdr:spPr>
        <a:xfrm xmlns:a="http://schemas.openxmlformats.org/drawingml/2006/main">
          <a:off x="762000" y="12649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800" dirty="0" smtClean="0"/>
            <a:t>Zoo represents waste cooking oil from the Cincinnati Zoo, Canola ME represents virgin canola oil reacted with methanol.</a:t>
          </a:r>
        </a:p>
        <a:p xmlns:a="http://schemas.openxmlformats.org/drawingml/2006/main">
          <a:r>
            <a:rPr lang="en-US" sz="2800" dirty="0" smtClean="0"/>
            <a:t>Canola EE represents virgin canola oil reacted with ethanol.</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762000" y="685800"/>
            <a:ext cx="5334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5D4F37C9-5790-4C27-BADF-5D32543EDEC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300" kern="1200">
        <a:solidFill>
          <a:schemeClr val="tx1"/>
        </a:solidFill>
        <a:latin typeface="Arial" pitchFamily="34" charset="0"/>
        <a:ea typeface="+mn-ea"/>
        <a:cs typeface="+mn-cs"/>
      </a:defRPr>
    </a:lvl1pPr>
    <a:lvl2pPr marL="2403475" algn="l" rtl="0" eaLnBrk="0" fontAlgn="base" hangingPunct="0">
      <a:spcBef>
        <a:spcPct val="30000"/>
      </a:spcBef>
      <a:spcAft>
        <a:spcPct val="0"/>
      </a:spcAft>
      <a:defRPr sz="6300" kern="1200">
        <a:solidFill>
          <a:schemeClr val="tx1"/>
        </a:solidFill>
        <a:latin typeface="Arial" pitchFamily="34" charset="0"/>
        <a:ea typeface="+mn-ea"/>
        <a:cs typeface="+mn-cs"/>
      </a:defRPr>
    </a:lvl2pPr>
    <a:lvl3pPr marL="4806950" algn="l" rtl="0" eaLnBrk="0" fontAlgn="base" hangingPunct="0">
      <a:spcBef>
        <a:spcPct val="30000"/>
      </a:spcBef>
      <a:spcAft>
        <a:spcPct val="0"/>
      </a:spcAft>
      <a:defRPr sz="6300" kern="1200">
        <a:solidFill>
          <a:schemeClr val="tx1"/>
        </a:solidFill>
        <a:latin typeface="Arial" pitchFamily="34" charset="0"/>
        <a:ea typeface="+mn-ea"/>
        <a:cs typeface="+mn-cs"/>
      </a:defRPr>
    </a:lvl3pPr>
    <a:lvl4pPr marL="7210425" algn="l" rtl="0" eaLnBrk="0" fontAlgn="base" hangingPunct="0">
      <a:spcBef>
        <a:spcPct val="30000"/>
      </a:spcBef>
      <a:spcAft>
        <a:spcPct val="0"/>
      </a:spcAft>
      <a:defRPr sz="6300" kern="1200">
        <a:solidFill>
          <a:schemeClr val="tx1"/>
        </a:solidFill>
        <a:latin typeface="Arial" pitchFamily="34" charset="0"/>
        <a:ea typeface="+mn-ea"/>
        <a:cs typeface="+mn-cs"/>
      </a:defRPr>
    </a:lvl4pPr>
    <a:lvl5pPr marL="9613900" algn="l" rtl="0" eaLnBrk="0" fontAlgn="base" hangingPunct="0">
      <a:spcBef>
        <a:spcPct val="30000"/>
      </a:spcBef>
      <a:spcAft>
        <a:spcPct val="0"/>
      </a:spcAft>
      <a:defRPr sz="6300" kern="1200">
        <a:solidFill>
          <a:schemeClr val="tx1"/>
        </a:solidFill>
        <a:latin typeface="Arial" pitchFamily="34" charset="0"/>
        <a:ea typeface="+mn-ea"/>
        <a:cs typeface="+mn-cs"/>
      </a:defRPr>
    </a:lvl5pPr>
    <a:lvl6pPr marL="12017731" algn="l" defTabSz="4807092" rtl="0" eaLnBrk="1" latinLnBrk="0" hangingPunct="1">
      <a:defRPr sz="6300" kern="1200">
        <a:solidFill>
          <a:schemeClr val="tx1"/>
        </a:solidFill>
        <a:latin typeface="+mn-lt"/>
        <a:ea typeface="+mn-ea"/>
        <a:cs typeface="+mn-cs"/>
      </a:defRPr>
    </a:lvl6pPr>
    <a:lvl7pPr marL="14421277" algn="l" defTabSz="4807092" rtl="0" eaLnBrk="1" latinLnBrk="0" hangingPunct="1">
      <a:defRPr sz="6300" kern="1200">
        <a:solidFill>
          <a:schemeClr val="tx1"/>
        </a:solidFill>
        <a:latin typeface="+mn-lt"/>
        <a:ea typeface="+mn-ea"/>
        <a:cs typeface="+mn-cs"/>
      </a:defRPr>
    </a:lvl7pPr>
    <a:lvl8pPr marL="16824823" algn="l" defTabSz="4807092" rtl="0" eaLnBrk="1" latinLnBrk="0" hangingPunct="1">
      <a:defRPr sz="6300" kern="1200">
        <a:solidFill>
          <a:schemeClr val="tx1"/>
        </a:solidFill>
        <a:latin typeface="+mn-lt"/>
        <a:ea typeface="+mn-ea"/>
        <a:cs typeface="+mn-cs"/>
      </a:defRPr>
    </a:lvl8pPr>
    <a:lvl9pPr marL="19228369" algn="l" defTabSz="4807092" rtl="0" eaLnBrk="1" latinLnBrk="0" hangingPunct="1">
      <a:defRPr sz="6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latin typeface="Arial" charset="0"/>
            </a:endParaRPr>
          </a:p>
        </p:txBody>
      </p:sp>
      <p:sp>
        <p:nvSpPr>
          <p:cNvPr id="15363" name="Slide Number Placeholder 3"/>
          <p:cNvSpPr>
            <a:spLocks noGrp="1"/>
          </p:cNvSpPr>
          <p:nvPr>
            <p:ph type="sldNum" sz="quarter" idx="5"/>
          </p:nvPr>
        </p:nvSpPr>
        <p:spPr>
          <a:noFill/>
        </p:spPr>
        <p:txBody>
          <a:bodyPr/>
          <a:lstStyle/>
          <a:p>
            <a:fld id="{FA83179B-38B9-464B-AB4A-4A7E039F10E0}" type="slidenum">
              <a:rPr lang="en-US" smtClean="0">
                <a:latin typeface="Arial" charset="0"/>
              </a:rPr>
              <a:pPr/>
              <a:t>1</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2"/>
            <a:ext cx="4352544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8653760"/>
            <a:ext cx="35844480" cy="8412480"/>
          </a:xfrm>
        </p:spPr>
        <p:txBody>
          <a:bodyPr/>
          <a:lstStyle>
            <a:lvl1pPr marL="0" indent="0" algn="ctr">
              <a:buNone/>
              <a:defRPr/>
            </a:lvl1pPr>
            <a:lvl2pPr marL="2403546" indent="0" algn="ctr">
              <a:buNone/>
              <a:defRPr/>
            </a:lvl2pPr>
            <a:lvl3pPr marL="4807092" indent="0" algn="ctr">
              <a:buNone/>
              <a:defRPr/>
            </a:lvl3pPr>
            <a:lvl4pPr marL="7210638" indent="0" algn="ctr">
              <a:buNone/>
              <a:defRPr/>
            </a:lvl4pPr>
            <a:lvl5pPr marL="9614184" indent="0" algn="ctr">
              <a:buNone/>
              <a:defRPr/>
            </a:lvl5pPr>
            <a:lvl6pPr marL="12017731" indent="0" algn="ctr">
              <a:buNone/>
              <a:defRPr/>
            </a:lvl6pPr>
            <a:lvl7pPr marL="14421277" indent="0" algn="ctr">
              <a:buNone/>
              <a:defRPr/>
            </a:lvl7pPr>
            <a:lvl8pPr marL="16824823" indent="0" algn="ctr">
              <a:buNone/>
              <a:defRPr/>
            </a:lvl8pPr>
            <a:lvl9pPr marL="1922836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dt" sz="half" idx="11"/>
          </p:nvPr>
        </p:nvSpPr>
        <p:spPr>
          <a:ln/>
        </p:spPr>
        <p:txBody>
          <a:bodyPr/>
          <a:lstStyle>
            <a:lvl1pPr>
              <a:defRPr/>
            </a:lvl1pPr>
          </a:lstStyle>
          <a:p>
            <a:pPr>
              <a:defRPr/>
            </a:pPr>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fld id="{27089087-5CCA-4D42-80E2-2295C150C2C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dt" sz="half" idx="11"/>
          </p:nvPr>
        </p:nvSpPr>
        <p:spPr>
          <a:ln/>
        </p:spPr>
        <p:txBody>
          <a:bodyPr/>
          <a:lstStyle>
            <a:lvl1pPr>
              <a:defRPr/>
            </a:lvl1pPr>
          </a:lstStyle>
          <a:p>
            <a:pPr>
              <a:defRPr/>
            </a:pPr>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fld id="{40E26164-0911-424E-95F3-A75BED7975D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04600" y="2926080"/>
            <a:ext cx="10988040" cy="234086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480" y="2926080"/>
            <a:ext cx="32110680" cy="234086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dt" sz="half" idx="11"/>
          </p:nvPr>
        </p:nvSpPr>
        <p:spPr>
          <a:ln/>
        </p:spPr>
        <p:txBody>
          <a:bodyPr/>
          <a:lstStyle>
            <a:lvl1pPr>
              <a:defRPr/>
            </a:lvl1pPr>
          </a:lstStyle>
          <a:p>
            <a:pPr>
              <a:defRPr/>
            </a:pPr>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fld id="{3172D102-7B12-4471-9710-EC60674D85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dt" sz="half" idx="11"/>
          </p:nvPr>
        </p:nvSpPr>
        <p:spPr>
          <a:ln/>
        </p:spPr>
        <p:txBody>
          <a:bodyPr/>
          <a:lstStyle>
            <a:lvl1pPr>
              <a:defRPr/>
            </a:lvl1pPr>
          </a:lstStyle>
          <a:p>
            <a:pPr>
              <a:defRPr/>
            </a:pPr>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fld id="{C85EC139-0E63-4281-AC5F-5D75E1A84F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2"/>
            <a:ext cx="43525440" cy="653796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3952225"/>
            <a:ext cx="43525440" cy="7200898"/>
          </a:xfrm>
        </p:spPr>
        <p:txBody>
          <a:bodyPr anchor="b"/>
          <a:lstStyle>
            <a:lvl1pPr marL="0" indent="0">
              <a:buNone/>
              <a:defRPr sz="10500"/>
            </a:lvl1pPr>
            <a:lvl2pPr marL="2403546" indent="0">
              <a:buNone/>
              <a:defRPr sz="9500"/>
            </a:lvl2pPr>
            <a:lvl3pPr marL="4807092" indent="0">
              <a:buNone/>
              <a:defRPr sz="8400"/>
            </a:lvl3pPr>
            <a:lvl4pPr marL="7210638" indent="0">
              <a:buNone/>
              <a:defRPr sz="7400"/>
            </a:lvl4pPr>
            <a:lvl5pPr marL="9614184" indent="0">
              <a:buNone/>
              <a:defRPr sz="7400"/>
            </a:lvl5pPr>
            <a:lvl6pPr marL="12017731" indent="0">
              <a:buNone/>
              <a:defRPr sz="7400"/>
            </a:lvl6pPr>
            <a:lvl7pPr marL="14421277" indent="0">
              <a:buNone/>
              <a:defRPr sz="7400"/>
            </a:lvl7pPr>
            <a:lvl8pPr marL="16824823" indent="0">
              <a:buNone/>
              <a:defRPr sz="7400"/>
            </a:lvl8pPr>
            <a:lvl9pPr marL="19228369" indent="0">
              <a:buNone/>
              <a:defRPr sz="7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dt" sz="half" idx="11"/>
          </p:nvPr>
        </p:nvSpPr>
        <p:spPr>
          <a:ln/>
        </p:spPr>
        <p:txBody>
          <a:bodyPr/>
          <a:lstStyle>
            <a:lvl1pPr>
              <a:defRPr/>
            </a:lvl1pPr>
          </a:lstStyle>
          <a:p>
            <a:pPr>
              <a:defRPr/>
            </a:pPr>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
        <p:nvSpPr>
          <p:cNvPr id="7" name="Rectangle 6"/>
          <p:cNvSpPr>
            <a:spLocks noGrp="1" noChangeArrowheads="1"/>
          </p:cNvSpPr>
          <p:nvPr>
            <p:ph type="sldNum" sz="quarter" idx="13"/>
          </p:nvPr>
        </p:nvSpPr>
        <p:spPr>
          <a:ln/>
        </p:spPr>
        <p:txBody>
          <a:bodyPr/>
          <a:lstStyle>
            <a:lvl1pPr>
              <a:defRPr/>
            </a:lvl1pPr>
          </a:lstStyle>
          <a:p>
            <a:pPr>
              <a:defRPr/>
            </a:pPr>
            <a:fld id="{3D18E077-4D4C-4D14-9EE5-2A931E9E1E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480" y="9288785"/>
            <a:ext cx="21549360" cy="17045938"/>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43280" y="9288785"/>
            <a:ext cx="21549360" cy="17045938"/>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dt" sz="half" idx="11"/>
          </p:nvPr>
        </p:nvSpPr>
        <p:spPr>
          <a:ln/>
        </p:spPr>
        <p:txBody>
          <a:bodyPr/>
          <a:lstStyle>
            <a:lvl1pPr>
              <a:defRPr/>
            </a:lvl1pPr>
          </a:lstStyle>
          <a:p>
            <a:pPr>
              <a:defRPr/>
            </a:pPr>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
        <p:nvSpPr>
          <p:cNvPr id="8" name="Rectangle 6"/>
          <p:cNvSpPr>
            <a:spLocks noGrp="1" noChangeArrowheads="1"/>
          </p:cNvSpPr>
          <p:nvPr>
            <p:ph type="sldNum" sz="quarter" idx="13"/>
          </p:nvPr>
        </p:nvSpPr>
        <p:spPr>
          <a:ln/>
        </p:spPr>
        <p:txBody>
          <a:bodyPr/>
          <a:lstStyle>
            <a:lvl1pPr>
              <a:defRPr/>
            </a:lvl1pPr>
          </a:lstStyle>
          <a:p>
            <a:pPr>
              <a:defRPr/>
            </a:pPr>
            <a:fld id="{C90D8892-1926-47E4-BD9D-8F55BABBB58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18262"/>
            <a:ext cx="4608576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7368542"/>
            <a:ext cx="22625053"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560320" y="10439400"/>
            <a:ext cx="2262505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7368542"/>
            <a:ext cx="22633940"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6012143" y="10439400"/>
            <a:ext cx="2263394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4"/>
          <p:cNvSpPr>
            <a:spLocks noGrp="1" noChangeArrowheads="1"/>
          </p:cNvSpPr>
          <p:nvPr>
            <p:ph type="dt" sz="half" idx="11"/>
          </p:nvPr>
        </p:nvSpPr>
        <p:spPr>
          <a:ln/>
        </p:spPr>
        <p:txBody>
          <a:bodyPr/>
          <a:lstStyle>
            <a:lvl1pPr>
              <a:defRPr/>
            </a:lvl1pPr>
          </a:lstStyle>
          <a:p>
            <a:pPr>
              <a:defRPr/>
            </a:pPr>
            <a:endParaRPr lang="en-US"/>
          </a:p>
        </p:txBody>
      </p:sp>
      <p:sp>
        <p:nvSpPr>
          <p:cNvPr id="9" name="Rectangle 5"/>
          <p:cNvSpPr>
            <a:spLocks noGrp="1" noChangeArrowheads="1"/>
          </p:cNvSpPr>
          <p:nvPr>
            <p:ph type="ftr" sz="quarter" idx="12"/>
          </p:nvPr>
        </p:nvSpPr>
        <p:spPr>
          <a:ln/>
        </p:spPr>
        <p:txBody>
          <a:bodyPr/>
          <a:lstStyle>
            <a:lvl1pPr>
              <a:defRPr/>
            </a:lvl1pPr>
          </a:lstStyle>
          <a:p>
            <a:pPr>
              <a:defRPr/>
            </a:pPr>
            <a:endParaRPr lang="en-US"/>
          </a:p>
        </p:txBody>
      </p:sp>
      <p:sp>
        <p:nvSpPr>
          <p:cNvPr id="10" name="Rectangle 6"/>
          <p:cNvSpPr>
            <a:spLocks noGrp="1" noChangeArrowheads="1"/>
          </p:cNvSpPr>
          <p:nvPr>
            <p:ph type="sldNum" sz="quarter" idx="13"/>
          </p:nvPr>
        </p:nvSpPr>
        <p:spPr>
          <a:ln/>
        </p:spPr>
        <p:txBody>
          <a:bodyPr/>
          <a:lstStyle>
            <a:lvl1pPr>
              <a:defRPr/>
            </a:lvl1pPr>
          </a:lstStyle>
          <a:p>
            <a:pPr>
              <a:defRPr/>
            </a:pPr>
            <a:fld id="{45844F4C-605A-436F-AEF5-D2CCBA7517F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4"/>
          <p:cNvSpPr>
            <a:spLocks noGrp="1" noChangeArrowheads="1"/>
          </p:cNvSpPr>
          <p:nvPr>
            <p:ph type="dt" sz="half" idx="11"/>
          </p:nvPr>
        </p:nvSpPr>
        <p:spPr>
          <a:ln/>
        </p:spPr>
        <p:txBody>
          <a:bodyPr/>
          <a:lstStyle>
            <a:lvl1pPr>
              <a:defRPr/>
            </a:lvl1pPr>
          </a:lstStyle>
          <a:p>
            <a:pPr>
              <a:defRPr/>
            </a:pPr>
            <a:endParaRPr lang="en-US"/>
          </a:p>
        </p:txBody>
      </p:sp>
      <p:sp>
        <p:nvSpPr>
          <p:cNvPr id="5" name="Rectangle 5"/>
          <p:cNvSpPr>
            <a:spLocks noGrp="1" noChangeArrowheads="1"/>
          </p:cNvSpPr>
          <p:nvPr>
            <p:ph type="ftr" sz="quarter" idx="12"/>
          </p:nvPr>
        </p:nvSpPr>
        <p:spPr>
          <a:ln/>
        </p:spPr>
        <p:txBody>
          <a:bodyPr/>
          <a:lstStyle>
            <a:lvl1pPr>
              <a:defRPr/>
            </a:lvl1pPr>
          </a:lstStyle>
          <a:p>
            <a:pPr>
              <a:defRPr/>
            </a:pPr>
            <a:endParaRPr lang="en-US"/>
          </a:p>
        </p:txBody>
      </p:sp>
      <p:sp>
        <p:nvSpPr>
          <p:cNvPr id="6" name="Rectangle 6"/>
          <p:cNvSpPr>
            <a:spLocks noGrp="1" noChangeArrowheads="1"/>
          </p:cNvSpPr>
          <p:nvPr>
            <p:ph type="sldNum" sz="quarter" idx="13"/>
          </p:nvPr>
        </p:nvSpPr>
        <p:spPr>
          <a:ln/>
        </p:spPr>
        <p:txBody>
          <a:bodyPr/>
          <a:lstStyle>
            <a:lvl1pPr>
              <a:defRPr/>
            </a:lvl1pPr>
          </a:lstStyle>
          <a:p>
            <a:pPr>
              <a:defRPr/>
            </a:pPr>
            <a:fld id="{DFB8E998-1266-4C6A-9246-ED113A1F701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4"/>
          <p:cNvSpPr>
            <a:spLocks noGrp="1" noChangeArrowheads="1"/>
          </p:cNvSpPr>
          <p:nvPr>
            <p:ph type="dt" sz="half" idx="11"/>
          </p:nvPr>
        </p:nvSpPr>
        <p:spPr>
          <a:ln/>
        </p:spPr>
        <p:txBody>
          <a:bodyPr/>
          <a:lstStyle>
            <a:lvl1pPr>
              <a:defRPr/>
            </a:lvl1pPr>
          </a:lstStyle>
          <a:p>
            <a:pPr>
              <a:defRPr/>
            </a:pPr>
            <a:endParaRPr lang="en-US"/>
          </a:p>
        </p:txBody>
      </p:sp>
      <p:sp>
        <p:nvSpPr>
          <p:cNvPr id="4" name="Rectangle 5"/>
          <p:cNvSpPr>
            <a:spLocks noGrp="1" noChangeArrowheads="1"/>
          </p:cNvSpPr>
          <p:nvPr>
            <p:ph type="ftr" sz="quarter" idx="12"/>
          </p:nvPr>
        </p:nvSpPr>
        <p:spPr>
          <a:ln/>
        </p:spPr>
        <p:txBody>
          <a:bodyPr/>
          <a:lstStyle>
            <a:lvl1pPr>
              <a:defRPr/>
            </a:lvl1pPr>
          </a:lstStyle>
          <a:p>
            <a:pPr>
              <a:defRPr/>
            </a:pPr>
            <a:endParaRPr lang="en-US"/>
          </a:p>
        </p:txBody>
      </p:sp>
      <p:sp>
        <p:nvSpPr>
          <p:cNvPr id="5" name="Rectangle 6"/>
          <p:cNvSpPr>
            <a:spLocks noGrp="1" noChangeArrowheads="1"/>
          </p:cNvSpPr>
          <p:nvPr>
            <p:ph type="sldNum" sz="quarter" idx="13"/>
          </p:nvPr>
        </p:nvSpPr>
        <p:spPr>
          <a:ln/>
        </p:spPr>
        <p:txBody>
          <a:bodyPr/>
          <a:lstStyle>
            <a:lvl1pPr>
              <a:defRPr/>
            </a:lvl1pPr>
          </a:lstStyle>
          <a:p>
            <a:pPr>
              <a:defRPr/>
            </a:pPr>
            <a:fld id="{761EC08F-FAE2-425B-AFAE-A00E815BAB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310640"/>
            <a:ext cx="1684655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20020280" y="1310643"/>
            <a:ext cx="286258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3" y="6888483"/>
            <a:ext cx="16846553" cy="2251710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dt" sz="half" idx="11"/>
          </p:nvPr>
        </p:nvSpPr>
        <p:spPr>
          <a:ln/>
        </p:spPr>
        <p:txBody>
          <a:bodyPr/>
          <a:lstStyle>
            <a:lvl1pPr>
              <a:defRPr/>
            </a:lvl1pPr>
          </a:lstStyle>
          <a:p>
            <a:pPr>
              <a:defRPr/>
            </a:pPr>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
        <p:nvSpPr>
          <p:cNvPr id="8" name="Rectangle 6"/>
          <p:cNvSpPr>
            <a:spLocks noGrp="1" noChangeArrowheads="1"/>
          </p:cNvSpPr>
          <p:nvPr>
            <p:ph type="sldNum" sz="quarter" idx="13"/>
          </p:nvPr>
        </p:nvSpPr>
        <p:spPr>
          <a:ln/>
        </p:spPr>
        <p:txBody>
          <a:bodyPr/>
          <a:lstStyle>
            <a:lvl1pPr>
              <a:defRPr/>
            </a:lvl1pPr>
          </a:lstStyle>
          <a:p>
            <a:pPr>
              <a:defRPr/>
            </a:pPr>
            <a:fld id="{5370DDE0-624F-487F-B8E1-ACCA0D2694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0"/>
            <a:ext cx="3072384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941320"/>
            <a:ext cx="30723840" cy="1975104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pPr lvl="0"/>
            <a:endParaRPr lang="en-US" noProof="0"/>
          </a:p>
        </p:txBody>
      </p:sp>
      <p:sp>
        <p:nvSpPr>
          <p:cNvPr id="4" name="Text Placeholder 3"/>
          <p:cNvSpPr>
            <a:spLocks noGrp="1"/>
          </p:cNvSpPr>
          <p:nvPr>
            <p:ph type="body" sz="half" idx="2"/>
          </p:nvPr>
        </p:nvSpPr>
        <p:spPr>
          <a:xfrm>
            <a:off x="10036813" y="25763222"/>
            <a:ext cx="30723840" cy="386333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dt" sz="half" idx="11"/>
          </p:nvPr>
        </p:nvSpPr>
        <p:spPr>
          <a:ln/>
        </p:spPr>
        <p:txBody>
          <a:bodyPr/>
          <a:lstStyle>
            <a:lvl1pPr>
              <a:defRPr/>
            </a:lvl1pPr>
          </a:lstStyle>
          <a:p>
            <a:pPr>
              <a:defRPr/>
            </a:pPr>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
        <p:nvSpPr>
          <p:cNvPr id="8" name="Rectangle 6"/>
          <p:cNvSpPr>
            <a:spLocks noGrp="1" noChangeArrowheads="1"/>
          </p:cNvSpPr>
          <p:nvPr>
            <p:ph type="sldNum" sz="quarter" idx="13"/>
          </p:nvPr>
        </p:nvSpPr>
        <p:spPr>
          <a:ln/>
        </p:spPr>
        <p:txBody>
          <a:bodyPr/>
          <a:lstStyle>
            <a:lvl1pPr>
              <a:defRPr/>
            </a:lvl1pPr>
          </a:lstStyle>
          <a:p>
            <a:pPr>
              <a:defRPr/>
            </a:pPr>
            <a:fld id="{A4469E7A-3CA6-44F9-8AD5-88CFC6062C3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8" descr="forUC08_96_btm"/>
          <p:cNvPicPr>
            <a:picLocks noChangeAspect="1" noChangeArrowheads="1"/>
          </p:cNvPicPr>
          <p:nvPr/>
        </p:nvPicPr>
        <p:blipFill>
          <a:blip r:embed="rId13"/>
          <a:srcRect/>
          <a:stretch>
            <a:fillRect/>
          </a:stretch>
        </p:blipFill>
        <p:spPr bwMode="auto">
          <a:xfrm>
            <a:off x="0" y="28879800"/>
            <a:ext cx="51206400" cy="4160838"/>
          </a:xfrm>
          <a:prstGeom prst="rect">
            <a:avLst/>
          </a:prstGeom>
          <a:noFill/>
          <a:ln w="9525">
            <a:noFill/>
            <a:miter lim="800000"/>
            <a:headEnd/>
            <a:tailEnd/>
          </a:ln>
        </p:spPr>
      </p:pic>
      <p:sp>
        <p:nvSpPr>
          <p:cNvPr id="1027" name="Rectangle 2"/>
          <p:cNvSpPr>
            <a:spLocks noGrp="1" noChangeArrowheads="1"/>
          </p:cNvSpPr>
          <p:nvPr>
            <p:ph type="title"/>
          </p:nvPr>
        </p:nvSpPr>
        <p:spPr bwMode="auto">
          <a:xfrm>
            <a:off x="3840163" y="2925763"/>
            <a:ext cx="43953112" cy="5486400"/>
          </a:xfrm>
          <a:prstGeom prst="rect">
            <a:avLst/>
          </a:prstGeom>
          <a:noFill/>
          <a:ln w="9525">
            <a:noFill/>
            <a:miter lim="800000"/>
            <a:headEnd/>
            <a:tailEnd/>
          </a:ln>
        </p:spPr>
        <p:txBody>
          <a:bodyPr vert="horz" wrap="square" lIns="480709" tIns="240355" rIns="480709" bIns="240355"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840163" y="9288463"/>
            <a:ext cx="43953112" cy="17046575"/>
          </a:xfrm>
          <a:prstGeom prst="rect">
            <a:avLst/>
          </a:prstGeom>
          <a:noFill/>
          <a:ln w="9525">
            <a:noFill/>
            <a:miter lim="800000"/>
            <a:headEnd/>
            <a:tailEnd/>
          </a:ln>
        </p:spPr>
        <p:txBody>
          <a:bodyPr vert="horz" wrap="square" lIns="480709" tIns="240355" rIns="480709" bIns="2403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400800" y="29900563"/>
            <a:ext cx="8107363" cy="2286000"/>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defRPr sz="7400">
                <a:latin typeface="Arial" pitchFamily="34" charset="0"/>
              </a:defRPr>
            </a:lvl1pPr>
          </a:lstStyle>
          <a:p>
            <a:pPr>
              <a:defRPr/>
            </a:pPr>
            <a:endParaRPr lang="en-US"/>
          </a:p>
        </p:txBody>
      </p:sp>
      <p:sp>
        <p:nvSpPr>
          <p:cNvPr id="3" name="Rectangle 4"/>
          <p:cNvSpPr>
            <a:spLocks noGrp="1" noChangeArrowheads="1"/>
          </p:cNvSpPr>
          <p:nvPr>
            <p:ph type="dt" sz="half" idx="2"/>
          </p:nvPr>
        </p:nvSpPr>
        <p:spPr bwMode="auto">
          <a:xfrm>
            <a:off x="6400800" y="29900563"/>
            <a:ext cx="8107363" cy="2286000"/>
          </a:xfrm>
          <a:prstGeom prst="rect">
            <a:avLst/>
          </a:prstGeom>
          <a:noFill/>
          <a:ln w="9525">
            <a:noFill/>
            <a:miter lim="800000"/>
            <a:headEnd/>
            <a:tailEnd/>
          </a:ln>
        </p:spPr>
        <p:txBody>
          <a:bodyPr vert="horz" wrap="square" lIns="480709" tIns="240355" rIns="480709" bIns="240355" numCol="1" anchor="t" anchorCtr="0" compatLnSpc="1">
            <a:prstTxWarp prst="textNoShape">
              <a:avLst/>
            </a:prstTxWarp>
          </a:bodyPr>
          <a:lstStyle>
            <a:lvl1pPr>
              <a:defRPr sz="7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6214725" y="29900563"/>
            <a:ext cx="13655675" cy="2286000"/>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ctr">
              <a:defRPr sz="7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149925" y="29900563"/>
            <a:ext cx="8108950" cy="2286000"/>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r">
              <a:defRPr sz="7400">
                <a:latin typeface="Arial" pitchFamily="34" charset="0"/>
              </a:defRPr>
            </a:lvl1pPr>
          </a:lstStyle>
          <a:p>
            <a:pPr>
              <a:defRPr/>
            </a:pPr>
            <a:fld id="{6BC2906A-6BF8-4F9C-8508-687C18190D87}" type="slidenum">
              <a:rPr lang="en-US"/>
              <a:pPr>
                <a:defRPr/>
              </a:pPr>
              <a:t>‹#›</a:t>
            </a:fld>
            <a:endParaRPr lang="en-US"/>
          </a:p>
        </p:txBody>
      </p:sp>
      <p:pic>
        <p:nvPicPr>
          <p:cNvPr id="1032" name="Picture 17" descr="forUC08_96_top"/>
          <p:cNvPicPr>
            <a:picLocks noChangeAspect="1" noChangeArrowheads="1"/>
          </p:cNvPicPr>
          <p:nvPr/>
        </p:nvPicPr>
        <p:blipFill>
          <a:blip r:embed="rId14"/>
          <a:srcRect/>
          <a:stretch>
            <a:fillRect/>
          </a:stretch>
        </p:blipFill>
        <p:spPr bwMode="auto">
          <a:xfrm>
            <a:off x="0" y="0"/>
            <a:ext cx="51206400" cy="2149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23100">
          <a:solidFill>
            <a:schemeClr val="tx2"/>
          </a:solidFill>
          <a:latin typeface="+mj-lt"/>
          <a:ea typeface="+mj-ea"/>
          <a:cs typeface="+mj-cs"/>
        </a:defRPr>
      </a:lvl1pPr>
      <a:lvl2pPr algn="ctr" rtl="0" eaLnBrk="0" fontAlgn="base" hangingPunct="0">
        <a:spcBef>
          <a:spcPct val="0"/>
        </a:spcBef>
        <a:spcAft>
          <a:spcPct val="0"/>
        </a:spcAft>
        <a:defRPr sz="23100">
          <a:solidFill>
            <a:schemeClr val="tx2"/>
          </a:solidFill>
          <a:latin typeface="Arial" pitchFamily="34" charset="0"/>
        </a:defRPr>
      </a:lvl2pPr>
      <a:lvl3pPr algn="ctr" rtl="0" eaLnBrk="0" fontAlgn="base" hangingPunct="0">
        <a:spcBef>
          <a:spcPct val="0"/>
        </a:spcBef>
        <a:spcAft>
          <a:spcPct val="0"/>
        </a:spcAft>
        <a:defRPr sz="23100">
          <a:solidFill>
            <a:schemeClr val="tx2"/>
          </a:solidFill>
          <a:latin typeface="Arial" pitchFamily="34" charset="0"/>
        </a:defRPr>
      </a:lvl3pPr>
      <a:lvl4pPr algn="ctr" rtl="0" eaLnBrk="0" fontAlgn="base" hangingPunct="0">
        <a:spcBef>
          <a:spcPct val="0"/>
        </a:spcBef>
        <a:spcAft>
          <a:spcPct val="0"/>
        </a:spcAft>
        <a:defRPr sz="23100">
          <a:solidFill>
            <a:schemeClr val="tx2"/>
          </a:solidFill>
          <a:latin typeface="Arial" pitchFamily="34" charset="0"/>
        </a:defRPr>
      </a:lvl4pPr>
      <a:lvl5pPr algn="ctr" rtl="0" eaLnBrk="0" fontAlgn="base" hangingPunct="0">
        <a:spcBef>
          <a:spcPct val="0"/>
        </a:spcBef>
        <a:spcAft>
          <a:spcPct val="0"/>
        </a:spcAft>
        <a:defRPr sz="23100">
          <a:solidFill>
            <a:schemeClr val="tx2"/>
          </a:solidFill>
          <a:latin typeface="Arial" pitchFamily="34" charset="0"/>
        </a:defRPr>
      </a:lvl5pPr>
      <a:lvl6pPr marL="2403546" algn="ctr" rtl="0" fontAlgn="base">
        <a:spcBef>
          <a:spcPct val="0"/>
        </a:spcBef>
        <a:spcAft>
          <a:spcPct val="0"/>
        </a:spcAft>
        <a:defRPr sz="23100">
          <a:solidFill>
            <a:schemeClr val="tx2"/>
          </a:solidFill>
          <a:latin typeface="Arial" pitchFamily="34" charset="0"/>
        </a:defRPr>
      </a:lvl6pPr>
      <a:lvl7pPr marL="4807092" algn="ctr" rtl="0" fontAlgn="base">
        <a:spcBef>
          <a:spcPct val="0"/>
        </a:spcBef>
        <a:spcAft>
          <a:spcPct val="0"/>
        </a:spcAft>
        <a:defRPr sz="23100">
          <a:solidFill>
            <a:schemeClr val="tx2"/>
          </a:solidFill>
          <a:latin typeface="Arial" pitchFamily="34" charset="0"/>
        </a:defRPr>
      </a:lvl7pPr>
      <a:lvl8pPr marL="7210638" algn="ctr" rtl="0" fontAlgn="base">
        <a:spcBef>
          <a:spcPct val="0"/>
        </a:spcBef>
        <a:spcAft>
          <a:spcPct val="0"/>
        </a:spcAft>
        <a:defRPr sz="23100">
          <a:solidFill>
            <a:schemeClr val="tx2"/>
          </a:solidFill>
          <a:latin typeface="Arial" pitchFamily="34" charset="0"/>
        </a:defRPr>
      </a:lvl8pPr>
      <a:lvl9pPr marL="9614184" algn="ctr" rtl="0" fontAlgn="base">
        <a:spcBef>
          <a:spcPct val="0"/>
        </a:spcBef>
        <a:spcAft>
          <a:spcPct val="0"/>
        </a:spcAft>
        <a:defRPr sz="23100">
          <a:solidFill>
            <a:schemeClr val="tx2"/>
          </a:solidFill>
          <a:latin typeface="Arial" pitchFamily="34" charset="0"/>
        </a:defRPr>
      </a:lvl9pPr>
    </p:titleStyle>
    <p:bodyStyle>
      <a:lvl1pPr marL="1801813" indent="-1801813" algn="l" rtl="0" eaLnBrk="0" fontAlgn="base" hangingPunct="0">
        <a:spcBef>
          <a:spcPct val="20000"/>
        </a:spcBef>
        <a:spcAft>
          <a:spcPct val="0"/>
        </a:spcAft>
        <a:buChar char="•"/>
        <a:defRPr sz="16800">
          <a:solidFill>
            <a:schemeClr val="tx1"/>
          </a:solidFill>
          <a:latin typeface="+mn-lt"/>
          <a:ea typeface="+mn-ea"/>
          <a:cs typeface="+mn-cs"/>
        </a:defRPr>
      </a:lvl1pPr>
      <a:lvl2pPr marL="3905250" indent="-1501775" algn="l" rtl="0" eaLnBrk="0" fontAlgn="base" hangingPunct="0">
        <a:spcBef>
          <a:spcPct val="20000"/>
        </a:spcBef>
        <a:spcAft>
          <a:spcPct val="0"/>
        </a:spcAft>
        <a:buChar char="–"/>
        <a:defRPr sz="14700">
          <a:solidFill>
            <a:schemeClr val="tx1"/>
          </a:solidFill>
          <a:latin typeface="+mn-lt"/>
        </a:defRPr>
      </a:lvl2pPr>
      <a:lvl3pPr marL="6008688" indent="-1201738" algn="l" rtl="0" eaLnBrk="0" fontAlgn="base" hangingPunct="0">
        <a:spcBef>
          <a:spcPct val="20000"/>
        </a:spcBef>
        <a:spcAft>
          <a:spcPct val="0"/>
        </a:spcAft>
        <a:buChar char="•"/>
        <a:defRPr sz="12600">
          <a:solidFill>
            <a:schemeClr val="tx1"/>
          </a:solidFill>
          <a:latin typeface="+mn-lt"/>
        </a:defRPr>
      </a:lvl3pPr>
      <a:lvl4pPr marL="8412163" indent="-1201738" algn="l" rtl="0" eaLnBrk="0" fontAlgn="base" hangingPunct="0">
        <a:spcBef>
          <a:spcPct val="20000"/>
        </a:spcBef>
        <a:spcAft>
          <a:spcPct val="0"/>
        </a:spcAft>
        <a:buChar char="–"/>
        <a:defRPr sz="10500">
          <a:solidFill>
            <a:schemeClr val="tx1"/>
          </a:solidFill>
          <a:latin typeface="+mn-lt"/>
        </a:defRPr>
      </a:lvl4pPr>
      <a:lvl5pPr marL="10815638" indent="-1201738" algn="l" rtl="0" eaLnBrk="0" fontAlgn="base" hangingPunct="0">
        <a:spcBef>
          <a:spcPct val="20000"/>
        </a:spcBef>
        <a:spcAft>
          <a:spcPct val="0"/>
        </a:spcAft>
        <a:buChar char="»"/>
        <a:defRPr sz="10500">
          <a:solidFill>
            <a:schemeClr val="tx1"/>
          </a:solidFill>
          <a:latin typeface="+mn-lt"/>
        </a:defRPr>
      </a:lvl5pPr>
      <a:lvl6pPr marL="13219504" indent="-1201773" algn="l" rtl="0" fontAlgn="base">
        <a:spcBef>
          <a:spcPct val="20000"/>
        </a:spcBef>
        <a:spcAft>
          <a:spcPct val="0"/>
        </a:spcAft>
        <a:buChar char="»"/>
        <a:defRPr sz="10500">
          <a:solidFill>
            <a:schemeClr val="tx1"/>
          </a:solidFill>
          <a:latin typeface="+mn-lt"/>
        </a:defRPr>
      </a:lvl6pPr>
      <a:lvl7pPr marL="15623050" indent="-1201773" algn="l" rtl="0" fontAlgn="base">
        <a:spcBef>
          <a:spcPct val="20000"/>
        </a:spcBef>
        <a:spcAft>
          <a:spcPct val="0"/>
        </a:spcAft>
        <a:buChar char="»"/>
        <a:defRPr sz="10500">
          <a:solidFill>
            <a:schemeClr val="tx1"/>
          </a:solidFill>
          <a:latin typeface="+mn-lt"/>
        </a:defRPr>
      </a:lvl7pPr>
      <a:lvl8pPr marL="18026596" indent="-1201773" algn="l" rtl="0" fontAlgn="base">
        <a:spcBef>
          <a:spcPct val="20000"/>
        </a:spcBef>
        <a:spcAft>
          <a:spcPct val="0"/>
        </a:spcAft>
        <a:buChar char="»"/>
        <a:defRPr sz="10500">
          <a:solidFill>
            <a:schemeClr val="tx1"/>
          </a:solidFill>
          <a:latin typeface="+mn-lt"/>
        </a:defRPr>
      </a:lvl8pPr>
      <a:lvl9pPr marL="20430142" indent="-1201773" algn="l" rtl="0" fontAlgn="base">
        <a:spcBef>
          <a:spcPct val="20000"/>
        </a:spcBef>
        <a:spcAft>
          <a:spcPct val="0"/>
        </a:spcAft>
        <a:buChar char="»"/>
        <a:defRPr sz="10500">
          <a:solidFill>
            <a:schemeClr val="tx1"/>
          </a:solidFill>
          <a:latin typeface="+mn-lt"/>
        </a:defRPr>
      </a:lvl9pPr>
    </p:bodyStyle>
    <p:other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3.jpe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4" descr="http://www.phy.duke.edu/research/photon/qoptics/funding/nsf.jpg"/>
          <p:cNvPicPr>
            <a:picLocks noChangeAspect="1" noChangeArrowheads="1"/>
          </p:cNvPicPr>
          <p:nvPr/>
        </p:nvPicPr>
        <p:blipFill>
          <a:blip r:embed="rId3"/>
          <a:srcRect/>
          <a:stretch>
            <a:fillRect/>
          </a:stretch>
        </p:blipFill>
        <p:spPr bwMode="auto">
          <a:xfrm>
            <a:off x="1600200" y="30022800"/>
            <a:ext cx="2895600" cy="2895600"/>
          </a:xfrm>
          <a:prstGeom prst="rect">
            <a:avLst/>
          </a:prstGeom>
          <a:noFill/>
          <a:ln w="9525">
            <a:noFill/>
            <a:miter lim="800000"/>
            <a:headEnd/>
            <a:tailEnd/>
          </a:ln>
        </p:spPr>
      </p:pic>
      <p:sp>
        <p:nvSpPr>
          <p:cNvPr id="14338" name="Title 40"/>
          <p:cNvSpPr>
            <a:spLocks noGrp="1"/>
          </p:cNvSpPr>
          <p:nvPr>
            <p:ph type="title"/>
          </p:nvPr>
        </p:nvSpPr>
        <p:spPr>
          <a:xfrm>
            <a:off x="3810000" y="2667000"/>
            <a:ext cx="43951525" cy="2819400"/>
          </a:xfrm>
          <a:solidFill>
            <a:schemeClr val="tx1">
              <a:alpha val="0"/>
            </a:schemeClr>
          </a:solidFill>
        </p:spPr>
        <p:txBody>
          <a:bodyPr/>
          <a:lstStyle/>
          <a:p>
            <a:pPr defTabSz="612775" eaLnBrk="1" hangingPunct="1"/>
            <a:r>
              <a:rPr lang="en-US" sz="10000" smtClean="0"/>
              <a:t>Making Biodiesel For Research and Education</a:t>
            </a:r>
            <a:br>
              <a:rPr lang="en-US" sz="10000" smtClean="0"/>
            </a:br>
            <a:r>
              <a:rPr lang="en-US" sz="4400" b="1" u="sng" baseline="30000" smtClean="0">
                <a:solidFill>
                  <a:srgbClr val="0D0D0D"/>
                </a:solidFill>
              </a:rPr>
              <a:t>1</a:t>
            </a:r>
            <a:r>
              <a:rPr lang="en-US" sz="4400" b="1" u="sng" smtClean="0">
                <a:solidFill>
                  <a:srgbClr val="0D0D0D"/>
                </a:solidFill>
              </a:rPr>
              <a:t>Chris Behm, </a:t>
            </a:r>
            <a:r>
              <a:rPr lang="en-US" sz="4400" b="1" u="sng" baseline="30000" smtClean="0">
                <a:solidFill>
                  <a:srgbClr val="0D0D0D"/>
                </a:solidFill>
              </a:rPr>
              <a:t>2</a:t>
            </a:r>
            <a:r>
              <a:rPr lang="en-US" sz="4400" b="1" u="sng" smtClean="0">
                <a:solidFill>
                  <a:srgbClr val="0D0D0D"/>
                </a:solidFill>
              </a:rPr>
              <a:t>Jennifer Keiner, </a:t>
            </a:r>
            <a:r>
              <a:rPr lang="en-US" sz="4400" b="1" u="sng" baseline="30000" smtClean="0">
                <a:solidFill>
                  <a:srgbClr val="0D0D0D"/>
                </a:solidFill>
              </a:rPr>
              <a:t>3</a:t>
            </a:r>
            <a:r>
              <a:rPr lang="en-US" sz="4400" b="1" u="sng" smtClean="0">
                <a:solidFill>
                  <a:srgbClr val="0D0D0D"/>
                </a:solidFill>
              </a:rPr>
              <a:t>Quingshi Tu, </a:t>
            </a:r>
            <a:r>
              <a:rPr lang="en-US" sz="4400" b="1" u="sng" baseline="30000" smtClean="0">
                <a:solidFill>
                  <a:srgbClr val="0D0D0D"/>
                </a:solidFill>
              </a:rPr>
              <a:t>3</a:t>
            </a:r>
            <a:r>
              <a:rPr lang="en-US" sz="4400" b="1" u="sng" smtClean="0">
                <a:solidFill>
                  <a:srgbClr val="0D0D0D"/>
                </a:solidFill>
              </a:rPr>
              <a:t>Dr.Mingming Lu</a:t>
            </a:r>
            <a:r>
              <a:rPr lang="en-US" sz="4400" b="1" baseline="30000" smtClean="0">
                <a:solidFill>
                  <a:srgbClr val="0D0D0D"/>
                </a:solidFill>
              </a:rPr>
              <a:t/>
            </a:r>
            <a:br>
              <a:rPr lang="en-US" sz="4400" b="1" baseline="30000" smtClean="0">
                <a:solidFill>
                  <a:srgbClr val="0D0D0D"/>
                </a:solidFill>
              </a:rPr>
            </a:br>
            <a:r>
              <a:rPr lang="en-US" sz="4400" b="1" i="1" baseline="30000" smtClean="0">
                <a:solidFill>
                  <a:srgbClr val="0D0D0D"/>
                </a:solidFill>
              </a:rPr>
              <a:t>1</a:t>
            </a:r>
            <a:r>
              <a:rPr lang="en-US" sz="4400" b="1" i="1" smtClean="0">
                <a:solidFill>
                  <a:srgbClr val="0D0D0D"/>
                </a:solidFill>
              </a:rPr>
              <a:t>Riverview East Academy, Cincinnati, OH, </a:t>
            </a:r>
            <a:r>
              <a:rPr lang="en-US" sz="4400" b="1" i="1" baseline="30000" smtClean="0">
                <a:solidFill>
                  <a:srgbClr val="0D0D0D"/>
                </a:solidFill>
              </a:rPr>
              <a:t>2</a:t>
            </a:r>
            <a:r>
              <a:rPr lang="en-US" sz="4400" b="1" i="1" smtClean="0">
                <a:solidFill>
                  <a:srgbClr val="0D0D0D"/>
                </a:solidFill>
              </a:rPr>
              <a:t>University of Cincinnati, Cincinnati, OH, </a:t>
            </a:r>
            <a:r>
              <a:rPr lang="en-US" sz="4400" b="1" i="1" baseline="30000" smtClean="0">
                <a:solidFill>
                  <a:srgbClr val="0D0D0D"/>
                </a:solidFill>
              </a:rPr>
              <a:t>3</a:t>
            </a:r>
            <a:r>
              <a:rPr lang="en-US" sz="4400" b="1" i="1" smtClean="0">
                <a:solidFill>
                  <a:srgbClr val="0D0D0D"/>
                </a:solidFill>
              </a:rPr>
              <a:t> Department of Engineering, University of Cincinnati, Cincinnati, OH</a:t>
            </a:r>
            <a:r>
              <a:rPr lang="en-US" sz="9600" b="1" i="1" smtClean="0">
                <a:solidFill>
                  <a:srgbClr val="0D0D0D"/>
                </a:solidFill>
              </a:rPr>
              <a:t/>
            </a:r>
            <a:br>
              <a:rPr lang="en-US" sz="9600" b="1" i="1" smtClean="0">
                <a:solidFill>
                  <a:srgbClr val="0D0D0D"/>
                </a:solidFill>
              </a:rPr>
            </a:br>
            <a:endParaRPr lang="en-US" sz="10000" smtClean="0"/>
          </a:p>
        </p:txBody>
      </p:sp>
      <p:sp>
        <p:nvSpPr>
          <p:cNvPr id="14339" name="Content Placeholder 10"/>
          <p:cNvSpPr>
            <a:spLocks noGrp="1"/>
          </p:cNvSpPr>
          <p:nvPr>
            <p:ph sz="half" idx="1"/>
          </p:nvPr>
        </p:nvSpPr>
        <p:spPr>
          <a:xfrm>
            <a:off x="0" y="4648200"/>
            <a:ext cx="10820400" cy="25984200"/>
          </a:xfrm>
        </p:spPr>
        <p:txBody>
          <a:bodyPr/>
          <a:lstStyle/>
          <a:p>
            <a:pPr eaLnBrk="1" hangingPunct="1"/>
            <a:r>
              <a:rPr lang="en-US" sz="6000" b="1" smtClean="0">
                <a:solidFill>
                  <a:srgbClr val="FF0000"/>
                </a:solidFill>
              </a:rPr>
              <a:t>Abstract</a:t>
            </a:r>
          </a:p>
          <a:p>
            <a:pPr eaLnBrk="1" hangingPunct="1"/>
            <a:r>
              <a:rPr lang="en-US" sz="4400" smtClean="0"/>
              <a:t>Biodiesel is a viable additive for mixing into traditional diesel fuel to lower harmful emissions, especially particulate matter.  Biodiesel production is being held back due to large amounts of water having to be used in the production process.  Determination of free fatty acids in waste cooking oil and purification with citric acid can be used to try to reduce the amount of water being used.</a:t>
            </a:r>
          </a:p>
          <a:p>
            <a:pPr eaLnBrk="1" hangingPunct="1"/>
            <a:endParaRPr lang="en-US" sz="6000" b="1" smtClean="0">
              <a:solidFill>
                <a:srgbClr val="FF0000"/>
              </a:solidFill>
            </a:endParaRPr>
          </a:p>
          <a:p>
            <a:pPr eaLnBrk="1" hangingPunct="1"/>
            <a:endParaRPr lang="en-US" sz="6000" b="1" smtClean="0">
              <a:solidFill>
                <a:srgbClr val="FF0000"/>
              </a:solidFill>
            </a:endParaRPr>
          </a:p>
          <a:p>
            <a:pPr eaLnBrk="1" hangingPunct="1"/>
            <a:endParaRPr lang="en-US" sz="6000" b="1" smtClean="0">
              <a:solidFill>
                <a:srgbClr val="FF0000"/>
              </a:solidFill>
            </a:endParaRPr>
          </a:p>
          <a:p>
            <a:pPr eaLnBrk="1" hangingPunct="1">
              <a:buFontTx/>
              <a:buNone/>
            </a:pPr>
            <a:endParaRPr lang="en-US" sz="6000" b="1" smtClean="0">
              <a:solidFill>
                <a:srgbClr val="FF0000"/>
              </a:solidFill>
            </a:endParaRPr>
          </a:p>
          <a:p>
            <a:pPr eaLnBrk="1" hangingPunct="1">
              <a:buFontTx/>
              <a:buNone/>
            </a:pPr>
            <a:endParaRPr lang="en-US" sz="6000" b="1" smtClean="0">
              <a:solidFill>
                <a:srgbClr val="FF0000"/>
              </a:solidFill>
            </a:endParaRPr>
          </a:p>
          <a:p>
            <a:pPr eaLnBrk="1" hangingPunct="1">
              <a:buFontTx/>
              <a:buNone/>
            </a:pPr>
            <a:endParaRPr lang="en-US" sz="6000" b="1" smtClean="0">
              <a:solidFill>
                <a:srgbClr val="FF0000"/>
              </a:solidFill>
            </a:endParaRPr>
          </a:p>
          <a:p>
            <a:pPr eaLnBrk="1" hangingPunct="1"/>
            <a:endParaRPr lang="en-US" sz="6000" b="1" smtClean="0">
              <a:solidFill>
                <a:srgbClr val="FF0000"/>
              </a:solidFill>
            </a:endParaRPr>
          </a:p>
          <a:p>
            <a:pPr eaLnBrk="1" hangingPunct="1"/>
            <a:r>
              <a:rPr lang="en-US" sz="6000" b="1" smtClean="0">
                <a:solidFill>
                  <a:srgbClr val="FF0000"/>
                </a:solidFill>
              </a:rPr>
              <a:t>Methods</a:t>
            </a:r>
          </a:p>
          <a:p>
            <a:pPr eaLnBrk="1" hangingPunct="1"/>
            <a:r>
              <a:rPr lang="en-US" sz="4400" smtClean="0"/>
              <a:t>Pretreatment of fatty acid using sulfuric acid, methanol, ethyl alcohol and NaOH.</a:t>
            </a:r>
          </a:p>
          <a:p>
            <a:pPr eaLnBrk="1" hangingPunct="1"/>
            <a:r>
              <a:rPr lang="en-US" sz="4400" smtClean="0"/>
              <a:t>Washing and purification of biodiesel with different citric acid concentration.</a:t>
            </a:r>
          </a:p>
          <a:p>
            <a:pPr eaLnBrk="1" hangingPunct="1"/>
            <a:r>
              <a:rPr lang="en-US" sz="4400" smtClean="0"/>
              <a:t>Comparison of biodiesel produced with methanol and ethanol.</a:t>
            </a:r>
          </a:p>
          <a:p>
            <a:pPr eaLnBrk="1" hangingPunct="1"/>
            <a:endParaRPr lang="en-US" sz="6000" b="1" smtClean="0">
              <a:solidFill>
                <a:srgbClr val="FF0000"/>
              </a:solidFill>
            </a:endParaRPr>
          </a:p>
        </p:txBody>
      </p:sp>
      <p:sp>
        <p:nvSpPr>
          <p:cNvPr id="35" name="Content Placeholder 34"/>
          <p:cNvSpPr>
            <a:spLocks noGrp="1"/>
          </p:cNvSpPr>
          <p:nvPr>
            <p:ph sz="half" idx="2"/>
          </p:nvPr>
        </p:nvSpPr>
        <p:spPr>
          <a:xfrm>
            <a:off x="41757600" y="19202400"/>
            <a:ext cx="9448800" cy="13716000"/>
          </a:xfrm>
        </p:spPr>
        <p:txBody>
          <a:bodyPr/>
          <a:lstStyle/>
          <a:p>
            <a:pPr marL="1802660" indent="-1802660" eaLnBrk="1" hangingPunct="1">
              <a:buFontTx/>
              <a:buNone/>
              <a:defRPr/>
            </a:pPr>
            <a:endParaRPr lang="en-US" sz="4400" b="1" dirty="0" smtClean="0">
              <a:solidFill>
                <a:srgbClr val="FF0000"/>
              </a:solidFill>
              <a:latin typeface="+mj-lt"/>
            </a:endParaRPr>
          </a:p>
          <a:p>
            <a:pPr marL="1802660" indent="-1802660" eaLnBrk="1" hangingPunct="1">
              <a:defRPr/>
            </a:pPr>
            <a:r>
              <a:rPr lang="en-US" sz="4400" dirty="0" smtClean="0"/>
              <a:t>Different oil sources can yield different biodiesel ester profiles.</a:t>
            </a:r>
          </a:p>
          <a:p>
            <a:pPr marL="1802660" indent="-1802660" eaLnBrk="1" hangingPunct="1">
              <a:defRPr/>
            </a:pPr>
            <a:r>
              <a:rPr lang="en-US" sz="4400" dirty="0" smtClean="0"/>
              <a:t>Waste cooking oil and virgin canola produce similar components.</a:t>
            </a:r>
          </a:p>
          <a:p>
            <a:pPr marL="1802660" indent="-1802660" eaLnBrk="1" hangingPunct="1">
              <a:defRPr/>
            </a:pPr>
            <a:r>
              <a:rPr lang="en-US" sz="4400" dirty="0" smtClean="0"/>
              <a:t>WCO and virgin canola oil produce different relative amounts of components.</a:t>
            </a:r>
          </a:p>
          <a:p>
            <a:pPr marL="1802660" indent="-1802660" eaLnBrk="1" hangingPunct="1">
              <a:defRPr/>
            </a:pPr>
            <a:r>
              <a:rPr lang="en-US" sz="4400" dirty="0" smtClean="0"/>
              <a:t>Alcohols have direct influence on composition of biodiesel.</a:t>
            </a:r>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4400" dirty="0" smtClean="0"/>
          </a:p>
          <a:p>
            <a:pPr marL="1802660" indent="-1802660" eaLnBrk="1" hangingPunct="1">
              <a:defRPr/>
            </a:pPr>
            <a:endParaRPr lang="en-US" sz="6000" b="1" dirty="0">
              <a:solidFill>
                <a:srgbClr val="FF0000"/>
              </a:solidFill>
            </a:endParaRPr>
          </a:p>
        </p:txBody>
      </p:sp>
      <p:pic>
        <p:nvPicPr>
          <p:cNvPr id="14341" name="Picture 13"/>
          <p:cNvPicPr>
            <a:picLocks noChangeAspect="1" noChangeArrowheads="1"/>
          </p:cNvPicPr>
          <p:nvPr/>
        </p:nvPicPr>
        <p:blipFill>
          <a:blip r:embed="rId4"/>
          <a:srcRect/>
          <a:stretch>
            <a:fillRect/>
          </a:stretch>
        </p:blipFill>
        <p:spPr bwMode="auto">
          <a:xfrm>
            <a:off x="4953000" y="29916438"/>
            <a:ext cx="3398838" cy="3001962"/>
          </a:xfrm>
          <a:prstGeom prst="rect">
            <a:avLst/>
          </a:prstGeom>
          <a:noFill/>
          <a:ln w="76200" cmpd="tri">
            <a:noFill/>
            <a:miter lim="800000"/>
            <a:headEnd/>
            <a:tailEnd/>
          </a:ln>
        </p:spPr>
      </p:pic>
      <p:sp>
        <p:nvSpPr>
          <p:cNvPr id="14342" name="TextBox 35"/>
          <p:cNvSpPr txBox="1">
            <a:spLocks noChangeArrowheads="1"/>
          </p:cNvSpPr>
          <p:nvPr/>
        </p:nvSpPr>
        <p:spPr bwMode="auto">
          <a:xfrm>
            <a:off x="12268200" y="4948238"/>
            <a:ext cx="25527000" cy="27970162"/>
          </a:xfrm>
          <a:prstGeom prst="rect">
            <a:avLst/>
          </a:prstGeom>
          <a:noFill/>
          <a:ln w="9525">
            <a:noFill/>
            <a:miter lim="800000"/>
            <a:headEnd/>
            <a:tailEnd/>
          </a:ln>
        </p:spPr>
        <p:txBody>
          <a:bodyPr>
            <a:spAutoFit/>
          </a:bodyPr>
          <a:lstStyle/>
          <a:p>
            <a:pPr>
              <a:buFont typeface="Arial" charset="0"/>
              <a:buChar char="•"/>
            </a:pPr>
            <a:r>
              <a:rPr lang="en-US" sz="6000">
                <a:solidFill>
                  <a:srgbClr val="FF0000"/>
                </a:solidFill>
              </a:rPr>
              <a:t>    </a:t>
            </a:r>
            <a:r>
              <a:rPr lang="en-US" sz="6000" b="1">
                <a:solidFill>
                  <a:srgbClr val="FF0000"/>
                </a:solidFill>
              </a:rPr>
              <a:t>Data And Results</a:t>
            </a:r>
          </a:p>
          <a:p>
            <a:pPr>
              <a:buFont typeface="Arial" charset="0"/>
              <a:buChar char="•"/>
            </a:pPr>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pic>
        <p:nvPicPr>
          <p:cNvPr id="14343" name="Picture 17" descr="C:\Users\RET User 2\AppData\Local\Microsoft\Windows\Temporary Internet Files\Low\Content.IE5\TOHG8836\photo[1].jpg"/>
          <p:cNvPicPr>
            <a:picLocks noChangeAspect="1" noChangeArrowheads="1"/>
          </p:cNvPicPr>
          <p:nvPr/>
        </p:nvPicPr>
        <p:blipFill>
          <a:blip r:embed="rId5"/>
          <a:srcRect/>
          <a:stretch>
            <a:fillRect/>
          </a:stretch>
        </p:blipFill>
        <p:spPr bwMode="auto">
          <a:xfrm>
            <a:off x="1828800" y="14935200"/>
            <a:ext cx="8382000" cy="6286500"/>
          </a:xfrm>
          <a:prstGeom prst="rect">
            <a:avLst/>
          </a:prstGeom>
          <a:noFill/>
          <a:ln w="9525">
            <a:noFill/>
            <a:miter lim="800000"/>
            <a:headEnd/>
            <a:tailEnd/>
          </a:ln>
        </p:spPr>
      </p:pic>
      <p:sp>
        <p:nvSpPr>
          <p:cNvPr id="39" name="TextBox 38"/>
          <p:cNvSpPr txBox="1"/>
          <p:nvPr/>
        </p:nvSpPr>
        <p:spPr>
          <a:xfrm>
            <a:off x="914400" y="21640800"/>
            <a:ext cx="10134600" cy="646113"/>
          </a:xfrm>
          <a:prstGeom prst="rect">
            <a:avLst/>
          </a:prstGeom>
          <a:noFill/>
        </p:spPr>
        <p:txBody>
          <a:bodyPr>
            <a:spAutoFit/>
          </a:bodyPr>
          <a:lstStyle/>
          <a:p>
            <a:pPr>
              <a:defRPr/>
            </a:pPr>
            <a:r>
              <a:rPr lang="en-US" sz="3600" dirty="0">
                <a:latin typeface="+mn-lt"/>
              </a:rPr>
              <a:t>Titration with </a:t>
            </a:r>
            <a:r>
              <a:rPr lang="en-US" sz="3600" dirty="0" err="1">
                <a:latin typeface="+mn-lt"/>
              </a:rPr>
              <a:t>NaOH</a:t>
            </a:r>
            <a:r>
              <a:rPr lang="en-US" sz="3600" dirty="0">
                <a:latin typeface="+mn-lt"/>
              </a:rPr>
              <a:t> to determine FFA content</a:t>
            </a:r>
          </a:p>
        </p:txBody>
      </p:sp>
      <p:pic>
        <p:nvPicPr>
          <p:cNvPr id="14345" name="Picture 18" descr="C:\Users\RET User 2\AppData\Local\Microsoft\Windows\Temporary Internet Files\Low\Content.IE5\IB8FXITZ\photo[1].jpg"/>
          <p:cNvPicPr>
            <a:picLocks noChangeAspect="1" noChangeArrowheads="1"/>
          </p:cNvPicPr>
          <p:nvPr/>
        </p:nvPicPr>
        <p:blipFill>
          <a:blip r:embed="rId6"/>
          <a:srcRect/>
          <a:stretch>
            <a:fillRect/>
          </a:stretch>
        </p:blipFill>
        <p:spPr bwMode="auto">
          <a:xfrm>
            <a:off x="39547800" y="10287000"/>
            <a:ext cx="9448800" cy="7086600"/>
          </a:xfrm>
          <a:prstGeom prst="rect">
            <a:avLst/>
          </a:prstGeom>
          <a:noFill/>
          <a:ln w="9525">
            <a:noFill/>
            <a:miter lim="800000"/>
            <a:headEnd/>
            <a:tailEnd/>
          </a:ln>
        </p:spPr>
      </p:pic>
      <p:sp>
        <p:nvSpPr>
          <p:cNvPr id="41" name="TextBox 40"/>
          <p:cNvSpPr txBox="1"/>
          <p:nvPr/>
        </p:nvSpPr>
        <p:spPr>
          <a:xfrm>
            <a:off x="39547800" y="17526000"/>
            <a:ext cx="9677400" cy="1200150"/>
          </a:xfrm>
          <a:prstGeom prst="rect">
            <a:avLst/>
          </a:prstGeom>
          <a:noFill/>
        </p:spPr>
        <p:txBody>
          <a:bodyPr>
            <a:spAutoFit/>
          </a:bodyPr>
          <a:lstStyle/>
          <a:p>
            <a:pPr algn="ctr">
              <a:defRPr/>
            </a:pPr>
            <a:r>
              <a:rPr lang="en-US" sz="3600" dirty="0">
                <a:latin typeface="+mn-lt"/>
              </a:rPr>
              <a:t>Crude biodiesel being washed with water and different concentrations of citric acid.</a:t>
            </a:r>
          </a:p>
        </p:txBody>
      </p:sp>
      <p:sp>
        <p:nvSpPr>
          <p:cNvPr id="14347" name="Text Box 3065"/>
          <p:cNvSpPr txBox="1">
            <a:spLocks noChangeArrowheads="1"/>
          </p:cNvSpPr>
          <p:nvPr/>
        </p:nvSpPr>
        <p:spPr bwMode="auto">
          <a:xfrm>
            <a:off x="38852475" y="32161163"/>
            <a:ext cx="12353925" cy="757237"/>
          </a:xfrm>
          <a:prstGeom prst="rect">
            <a:avLst/>
          </a:prstGeom>
          <a:noFill/>
          <a:ln w="76200" cmpd="tri">
            <a:noFill/>
            <a:miter lim="800000"/>
            <a:headEnd/>
            <a:tailEnd/>
          </a:ln>
        </p:spPr>
        <p:txBody>
          <a:bodyPr wrap="none" lIns="228600" tIns="100584" rIns="228600" bIns="100584">
            <a:spAutoFit/>
          </a:bodyPr>
          <a:lstStyle/>
          <a:p>
            <a:pPr defTabSz="612775"/>
            <a:r>
              <a:rPr lang="en-US" sz="3600">
                <a:solidFill>
                  <a:srgbClr val="0D0D0D"/>
                </a:solidFill>
              </a:rPr>
              <a:t>Project RET is funded through NSF Grant # EEC 0808696</a:t>
            </a:r>
          </a:p>
        </p:txBody>
      </p:sp>
      <p:sp>
        <p:nvSpPr>
          <p:cNvPr id="17" name="TextBox 16"/>
          <p:cNvSpPr txBox="1"/>
          <p:nvPr/>
        </p:nvSpPr>
        <p:spPr>
          <a:xfrm>
            <a:off x="22707600" y="32156400"/>
            <a:ext cx="16383000" cy="762000"/>
          </a:xfrm>
          <a:prstGeom prst="rect">
            <a:avLst/>
          </a:prstGeom>
          <a:noFill/>
        </p:spPr>
        <p:txBody>
          <a:bodyPr>
            <a:spAutoFit/>
          </a:bodyPr>
          <a:lstStyle/>
          <a:p>
            <a:pPr>
              <a:defRPr/>
            </a:pPr>
            <a:r>
              <a:rPr lang="en-US" sz="4400" dirty="0">
                <a:solidFill>
                  <a:srgbClr val="FF0000"/>
                </a:solidFill>
                <a:latin typeface="+mn-lt"/>
              </a:rPr>
              <a:t>Acknowledgements:  Andrea </a:t>
            </a:r>
            <a:r>
              <a:rPr lang="en-US" sz="4400" dirty="0">
                <a:solidFill>
                  <a:srgbClr val="FF0000"/>
                </a:solidFill>
                <a:latin typeface="+mn-lt"/>
              </a:rPr>
              <a:t>Burrows, </a:t>
            </a:r>
            <a:r>
              <a:rPr lang="en-US" sz="4400" dirty="0" err="1">
                <a:solidFill>
                  <a:srgbClr val="FF0000"/>
                </a:solidFill>
                <a:latin typeface="+mn-lt"/>
              </a:rPr>
              <a:t>Anant</a:t>
            </a:r>
            <a:r>
              <a:rPr lang="en-US" sz="4400" dirty="0">
                <a:solidFill>
                  <a:srgbClr val="FF0000"/>
                </a:solidFill>
                <a:latin typeface="+mn-lt"/>
              </a:rPr>
              <a:t> </a:t>
            </a:r>
            <a:r>
              <a:rPr lang="en-US" sz="4400" dirty="0" err="1">
                <a:solidFill>
                  <a:srgbClr val="FF0000"/>
                </a:solidFill>
                <a:latin typeface="+mn-lt"/>
              </a:rPr>
              <a:t>Kukreti</a:t>
            </a:r>
            <a:r>
              <a:rPr lang="en-US" sz="4400" dirty="0">
                <a:solidFill>
                  <a:srgbClr val="FF0000"/>
                </a:solidFill>
                <a:latin typeface="+mn-lt"/>
              </a:rPr>
              <a:t>, Ming </a:t>
            </a:r>
            <a:r>
              <a:rPr lang="en-US" sz="4400" dirty="0" err="1">
                <a:solidFill>
                  <a:srgbClr val="FF0000"/>
                </a:solidFill>
                <a:latin typeface="+mn-lt"/>
              </a:rPr>
              <a:t>Chai</a:t>
            </a:r>
            <a:endParaRPr lang="en-US" sz="4400" dirty="0">
              <a:solidFill>
                <a:srgbClr val="FF0000"/>
              </a:solidFill>
              <a:latin typeface="+mn-lt"/>
            </a:endParaRPr>
          </a:p>
        </p:txBody>
      </p:sp>
      <p:graphicFrame>
        <p:nvGraphicFramePr>
          <p:cNvPr id="18" name="Chart 17"/>
          <p:cNvGraphicFramePr/>
          <p:nvPr/>
        </p:nvGraphicFramePr>
        <p:xfrm>
          <a:off x="11277600" y="6019800"/>
          <a:ext cx="26593800" cy="12344400"/>
        </p:xfrm>
        <a:graphic>
          <a:graphicData uri="http://schemas.openxmlformats.org/drawingml/2006/chart">
            <c:chart xmlns:c="http://schemas.openxmlformats.org/drawingml/2006/chart" xmlns:r="http://schemas.openxmlformats.org/officeDocument/2006/relationships" r:id="rId7"/>
          </a:graphicData>
        </a:graphic>
      </p:graphicFrame>
      <p:sp>
        <p:nvSpPr>
          <p:cNvPr id="14350" name="TextBox 18"/>
          <p:cNvSpPr txBox="1">
            <a:spLocks noChangeArrowheads="1"/>
          </p:cNvSpPr>
          <p:nvPr/>
        </p:nvSpPr>
        <p:spPr bwMode="auto">
          <a:xfrm>
            <a:off x="21640800" y="17602200"/>
            <a:ext cx="1444625" cy="523875"/>
          </a:xfrm>
          <a:prstGeom prst="rect">
            <a:avLst/>
          </a:prstGeom>
          <a:noFill/>
          <a:ln w="9525">
            <a:noFill/>
            <a:miter lim="800000"/>
            <a:headEnd/>
            <a:tailEnd/>
          </a:ln>
        </p:spPr>
        <p:txBody>
          <a:bodyPr wrap="none">
            <a:spAutoFit/>
          </a:bodyPr>
          <a:lstStyle/>
          <a:p>
            <a:r>
              <a:rPr lang="en-US" sz="2800"/>
              <a:t>Minutes</a:t>
            </a:r>
          </a:p>
        </p:txBody>
      </p:sp>
      <p:sp>
        <p:nvSpPr>
          <p:cNvPr id="14351" name="TextBox 19"/>
          <p:cNvSpPr txBox="1">
            <a:spLocks noChangeArrowheads="1"/>
          </p:cNvSpPr>
          <p:nvPr/>
        </p:nvSpPr>
        <p:spPr bwMode="auto">
          <a:xfrm rot="5400000">
            <a:off x="10472738" y="11472862"/>
            <a:ext cx="2743200" cy="523875"/>
          </a:xfrm>
          <a:prstGeom prst="rect">
            <a:avLst/>
          </a:prstGeom>
          <a:noFill/>
          <a:ln w="9525">
            <a:noFill/>
            <a:miter lim="800000"/>
            <a:headEnd/>
            <a:tailEnd/>
          </a:ln>
        </p:spPr>
        <p:txBody>
          <a:bodyPr wrap="none">
            <a:spAutoFit/>
          </a:bodyPr>
          <a:lstStyle/>
          <a:p>
            <a:r>
              <a:rPr lang="en-US" sz="2800"/>
              <a:t>FFA Conversion</a:t>
            </a:r>
          </a:p>
        </p:txBody>
      </p:sp>
      <p:sp>
        <p:nvSpPr>
          <p:cNvPr id="14352" name="TextBox 20"/>
          <p:cNvSpPr txBox="1">
            <a:spLocks noChangeArrowheads="1"/>
          </p:cNvSpPr>
          <p:nvPr/>
        </p:nvSpPr>
        <p:spPr bwMode="auto">
          <a:xfrm>
            <a:off x="19431000" y="6248400"/>
            <a:ext cx="7027863" cy="708025"/>
          </a:xfrm>
          <a:prstGeom prst="rect">
            <a:avLst/>
          </a:prstGeom>
          <a:noFill/>
          <a:ln w="9525">
            <a:noFill/>
            <a:miter lim="800000"/>
            <a:headEnd/>
            <a:tailEnd/>
          </a:ln>
        </p:spPr>
        <p:txBody>
          <a:bodyPr wrap="none">
            <a:spAutoFit/>
          </a:bodyPr>
          <a:lstStyle/>
          <a:p>
            <a:r>
              <a:rPr lang="en-US" sz="4000"/>
              <a:t>FFA  Acid Pretreatment Graph</a:t>
            </a:r>
          </a:p>
        </p:txBody>
      </p:sp>
      <p:sp>
        <p:nvSpPr>
          <p:cNvPr id="29" name="Content Placeholder 10"/>
          <p:cNvSpPr txBox="1">
            <a:spLocks/>
          </p:cNvSpPr>
          <p:nvPr/>
        </p:nvSpPr>
        <p:spPr bwMode="auto">
          <a:xfrm>
            <a:off x="32613600" y="18440400"/>
            <a:ext cx="9829800" cy="13411200"/>
          </a:xfrm>
          <a:prstGeom prst="rect">
            <a:avLst/>
          </a:prstGeom>
          <a:noFill/>
          <a:ln w="9525">
            <a:noFill/>
            <a:miter lim="800000"/>
            <a:headEnd/>
            <a:tailEnd/>
          </a:ln>
          <a:effectLst/>
        </p:spPr>
        <p:txBody>
          <a:bodyPr lIns="480709" tIns="240355" rIns="480709" bIns="240355"/>
          <a:lstStyle/>
          <a:p>
            <a:pPr marL="1802660" indent="-1802660">
              <a:spcBef>
                <a:spcPct val="20000"/>
              </a:spcBef>
              <a:buFontTx/>
              <a:buChar char="•"/>
              <a:defRPr/>
            </a:pPr>
            <a:r>
              <a:rPr lang="en-US" sz="6000" b="1" kern="0" dirty="0">
                <a:solidFill>
                  <a:srgbClr val="FF0000"/>
                </a:solidFill>
                <a:latin typeface="+mn-lt"/>
              </a:rPr>
              <a:t>Analysis and Conclusion</a:t>
            </a:r>
          </a:p>
          <a:p>
            <a:pPr>
              <a:buFont typeface="Arial" pitchFamily="34" charset="0"/>
              <a:buChar char="•"/>
              <a:defRPr/>
            </a:pPr>
            <a:r>
              <a:rPr lang="en-US" sz="4400" dirty="0">
                <a:latin typeface="+mn-lt"/>
              </a:rPr>
              <a:t>           More sulfuric acid yielded 		higher conversion                      		of FFA.</a:t>
            </a:r>
          </a:p>
          <a:p>
            <a:pPr>
              <a:buFont typeface="Arial" pitchFamily="34" charset="0"/>
              <a:buChar char="•"/>
              <a:defRPr/>
            </a:pPr>
            <a:r>
              <a:rPr lang="en-US" sz="4400" dirty="0">
                <a:latin typeface="+mn-lt"/>
              </a:rPr>
              <a:t>           More time in the reactor 			yielded higher 						conversion of FFA.</a:t>
            </a:r>
          </a:p>
          <a:p>
            <a:pPr>
              <a:buFont typeface="Arial" pitchFamily="34" charset="0"/>
              <a:buChar char="•"/>
              <a:defRPr/>
            </a:pPr>
            <a:r>
              <a:rPr lang="en-US" sz="4400" dirty="0">
                <a:latin typeface="+mn-lt"/>
              </a:rPr>
              <a:t>           58C reaction temperature 		yields a higher 					conversion than 56C.</a:t>
            </a:r>
          </a:p>
          <a:p>
            <a:pPr>
              <a:buFont typeface="Arial" pitchFamily="34" charset="0"/>
              <a:buChar char="•"/>
              <a:defRPr/>
            </a:pPr>
            <a:r>
              <a:rPr lang="en-US" sz="4400" dirty="0">
                <a:latin typeface="+mn-lt"/>
              </a:rPr>
              <a:t>           50:1 methanol ratio yielded 		highest  conversion of FFA.</a:t>
            </a:r>
          </a:p>
          <a:p>
            <a:pPr>
              <a:buFont typeface="Arial" pitchFamily="34" charset="0"/>
              <a:buChar char="•"/>
              <a:defRPr/>
            </a:pPr>
            <a:r>
              <a:rPr lang="en-US" sz="4400" dirty="0">
                <a:latin typeface="+mn-lt"/>
              </a:rPr>
              <a:t>           Citric acid reduced the                              		amount of water need for 			washing.</a:t>
            </a:r>
          </a:p>
          <a:p>
            <a:pPr>
              <a:buFont typeface="Arial" pitchFamily="34" charset="0"/>
              <a:buChar char="•"/>
              <a:defRPr/>
            </a:pPr>
            <a:r>
              <a:rPr lang="en-US" sz="4400" dirty="0">
                <a:latin typeface="+mn-lt"/>
              </a:rPr>
              <a:t>           Citric acid concentration 			had minimal effect of water 		usage.</a:t>
            </a:r>
          </a:p>
          <a:p>
            <a:pPr>
              <a:buFont typeface="Arial" pitchFamily="34" charset="0"/>
              <a:buChar char="•"/>
              <a:defRPr/>
            </a:pPr>
            <a:endParaRPr lang="en-US" sz="4400" dirty="0">
              <a:latin typeface="+mn-lt"/>
            </a:endParaRPr>
          </a:p>
          <a:p>
            <a:pPr>
              <a:buFont typeface="Arial" pitchFamily="34" charset="0"/>
              <a:buChar char="•"/>
              <a:defRPr/>
            </a:pPr>
            <a:endParaRPr lang="en-US" sz="4400" dirty="0">
              <a:latin typeface="+mn-lt"/>
            </a:endParaRPr>
          </a:p>
          <a:p>
            <a:pPr marL="1802660" indent="-1802660">
              <a:spcBef>
                <a:spcPct val="20000"/>
              </a:spcBef>
              <a:buFontTx/>
              <a:buChar char="•"/>
              <a:defRPr/>
            </a:pPr>
            <a:endParaRPr lang="en-US" sz="6000" b="1" kern="0" dirty="0">
              <a:latin typeface="+mn-lt"/>
            </a:endParaRPr>
          </a:p>
        </p:txBody>
      </p:sp>
      <p:graphicFrame>
        <p:nvGraphicFramePr>
          <p:cNvPr id="33" name="Chart 32"/>
          <p:cNvGraphicFramePr/>
          <p:nvPr/>
        </p:nvGraphicFramePr>
        <p:xfrm>
          <a:off x="11277600" y="18516600"/>
          <a:ext cx="21183600" cy="13563600"/>
        </p:xfrm>
        <a:graphic>
          <a:graphicData uri="http://schemas.openxmlformats.org/drawingml/2006/chart">
            <c:chart xmlns:c="http://schemas.openxmlformats.org/drawingml/2006/chart" xmlns:r="http://schemas.openxmlformats.org/officeDocument/2006/relationships" r:id="rId8"/>
          </a:graphicData>
        </a:graphic>
      </p:graphicFrame>
      <p:sp>
        <p:nvSpPr>
          <p:cNvPr id="37" name="Rectangle 36"/>
          <p:cNvSpPr/>
          <p:nvPr/>
        </p:nvSpPr>
        <p:spPr>
          <a:xfrm>
            <a:off x="38481000" y="4953000"/>
            <a:ext cx="11353800" cy="5078413"/>
          </a:xfrm>
          <a:prstGeom prst="rect">
            <a:avLst/>
          </a:prstGeom>
        </p:spPr>
        <p:txBody>
          <a:bodyPr>
            <a:spAutoFit/>
          </a:bodyPr>
          <a:lstStyle/>
          <a:p>
            <a:pPr>
              <a:buFont typeface="Arial" pitchFamily="34" charset="0"/>
              <a:buChar char="•"/>
              <a:defRPr/>
            </a:pPr>
            <a:r>
              <a:rPr lang="en-US" sz="6000" b="1" dirty="0">
                <a:solidFill>
                  <a:srgbClr val="FF0000"/>
                </a:solidFill>
                <a:latin typeface="Arial" pitchFamily="34" charset="0"/>
              </a:rPr>
              <a:t>        Future Work </a:t>
            </a:r>
            <a:endParaRPr lang="en-US" sz="6000" b="1" dirty="0">
              <a:latin typeface="Arial" pitchFamily="34" charset="0"/>
            </a:endParaRPr>
          </a:p>
          <a:p>
            <a:pPr>
              <a:buFont typeface="Arial" pitchFamily="34" charset="0"/>
              <a:buChar char="•"/>
              <a:defRPr/>
            </a:pPr>
            <a:r>
              <a:rPr lang="en-US" sz="4400" b="1" dirty="0">
                <a:latin typeface="+mn-lt"/>
              </a:rPr>
              <a:t>           </a:t>
            </a:r>
            <a:r>
              <a:rPr lang="en-US" sz="4400" dirty="0">
                <a:latin typeface="+mn-lt"/>
              </a:rPr>
              <a:t>Explore other options to reduce 				water usage.</a:t>
            </a:r>
          </a:p>
          <a:p>
            <a:pPr>
              <a:buFont typeface="Arial" pitchFamily="34" charset="0"/>
              <a:buChar char="•"/>
              <a:defRPr/>
            </a:pPr>
            <a:r>
              <a:rPr lang="en-US" sz="4400" dirty="0">
                <a:latin typeface="+mn-lt"/>
              </a:rPr>
              <a:t>           Investigate acid pretreatment 				kinetics.</a:t>
            </a:r>
          </a:p>
          <a:p>
            <a:pPr>
              <a:buFont typeface="Arial" pitchFamily="34" charset="0"/>
              <a:buChar char="•"/>
              <a:defRPr/>
            </a:pPr>
            <a:r>
              <a:rPr lang="en-US" sz="4400" dirty="0">
                <a:latin typeface="+mn-lt"/>
              </a:rPr>
              <a:t>           Explore other sources of biodiesel 			feedstock.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289</Words>
  <Application>Microsoft Office PowerPoint</Application>
  <PresentationFormat>Custom</PresentationFormat>
  <Paragraphs>147</Paragraphs>
  <Slides>1</Slides>
  <Notes>1</Notes>
  <HiddenSlides>0</HiddenSlides>
  <MMClips>0</MMClips>
  <ScaleCrop>false</ScaleCrop>
  <HeadingPairs>
    <vt:vector size="6" baseType="variant">
      <vt:variant>
        <vt:lpstr>Fonts Used</vt:lpstr>
      </vt:variant>
      <vt:variant>
        <vt:i4>1</vt:i4>
      </vt:variant>
      <vt:variant>
        <vt:lpstr>Design Template</vt:lpstr>
      </vt:variant>
      <vt:variant>
        <vt:i4>1</vt:i4>
      </vt:variant>
      <vt:variant>
        <vt:lpstr>Slide Titles</vt:lpstr>
      </vt:variant>
      <vt:variant>
        <vt:i4>1</vt:i4>
      </vt:variant>
    </vt:vector>
  </HeadingPairs>
  <TitlesOfParts>
    <vt:vector size="3" baseType="lpstr">
      <vt:lpstr>Arial</vt:lpstr>
      <vt:lpstr>Default Design</vt:lpstr>
      <vt:lpstr>Making Biodiesel For Research and Education 1Chris Behm, 2Jennifer Keiner, 3Quingshi Tu, 3Dr.Mingming Lu 1Riverview East Academy, Cincinnati, OH, 2University of Cincinnati, Cincinnati, OH, 3 Department of Engineering, University of Cincinnati, Cincinnati, OH </vt:lpstr>
    </vt:vector>
  </TitlesOfParts>
  <Company>University of Cincinnati, uc.edu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dc:creator>
  <cp:lastModifiedBy>College of Engineering</cp:lastModifiedBy>
  <cp:revision>109</cp:revision>
  <dcterms:created xsi:type="dcterms:W3CDTF">2007-07-19T21:04:34Z</dcterms:created>
  <dcterms:modified xsi:type="dcterms:W3CDTF">2012-01-07T21:57:52Z</dcterms:modified>
</cp:coreProperties>
</file>