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51206400" cy="32918400"/>
  <p:notesSz cx="6858000" cy="9144000"/>
  <p:defaultTextStyle>
    <a:defPPr>
      <a:defRPr lang="en-US"/>
    </a:defPPr>
    <a:lvl1pPr algn="l" rtl="0" fontAlgn="base">
      <a:spcBef>
        <a:spcPct val="0"/>
      </a:spcBef>
      <a:spcAft>
        <a:spcPct val="0"/>
      </a:spcAft>
      <a:defRPr sz="9200" kern="1200">
        <a:solidFill>
          <a:schemeClr val="tx1"/>
        </a:solidFill>
        <a:latin typeface="Arial" charset="0"/>
        <a:ea typeface="+mn-ea"/>
        <a:cs typeface="+mn-cs"/>
      </a:defRPr>
    </a:lvl1pPr>
    <a:lvl2pPr marL="1751013" indent="-1293813" algn="l" rtl="0" fontAlgn="base">
      <a:spcBef>
        <a:spcPct val="0"/>
      </a:spcBef>
      <a:spcAft>
        <a:spcPct val="0"/>
      </a:spcAft>
      <a:defRPr sz="9200" kern="1200">
        <a:solidFill>
          <a:schemeClr val="tx1"/>
        </a:solidFill>
        <a:latin typeface="Arial" charset="0"/>
        <a:ea typeface="+mn-ea"/>
        <a:cs typeface="+mn-cs"/>
      </a:defRPr>
    </a:lvl2pPr>
    <a:lvl3pPr marL="3503613" indent="-2589213" algn="l" rtl="0" fontAlgn="base">
      <a:spcBef>
        <a:spcPct val="0"/>
      </a:spcBef>
      <a:spcAft>
        <a:spcPct val="0"/>
      </a:spcAft>
      <a:defRPr sz="9200" kern="1200">
        <a:solidFill>
          <a:schemeClr val="tx1"/>
        </a:solidFill>
        <a:latin typeface="Arial" charset="0"/>
        <a:ea typeface="+mn-ea"/>
        <a:cs typeface="+mn-cs"/>
      </a:defRPr>
    </a:lvl3pPr>
    <a:lvl4pPr marL="5256213" indent="-3884613" algn="l" rtl="0" fontAlgn="base">
      <a:spcBef>
        <a:spcPct val="0"/>
      </a:spcBef>
      <a:spcAft>
        <a:spcPct val="0"/>
      </a:spcAft>
      <a:defRPr sz="9200" kern="1200">
        <a:solidFill>
          <a:schemeClr val="tx1"/>
        </a:solidFill>
        <a:latin typeface="Arial" charset="0"/>
        <a:ea typeface="+mn-ea"/>
        <a:cs typeface="+mn-cs"/>
      </a:defRPr>
    </a:lvl4pPr>
    <a:lvl5pPr marL="7008813" indent="-5180013" algn="l" rtl="0" fontAlgn="base">
      <a:spcBef>
        <a:spcPct val="0"/>
      </a:spcBef>
      <a:spcAft>
        <a:spcPct val="0"/>
      </a:spcAft>
      <a:defRPr sz="9200" kern="1200">
        <a:solidFill>
          <a:schemeClr val="tx1"/>
        </a:solidFill>
        <a:latin typeface="Arial" charset="0"/>
        <a:ea typeface="+mn-ea"/>
        <a:cs typeface="+mn-cs"/>
      </a:defRPr>
    </a:lvl5pPr>
    <a:lvl6pPr marL="2286000" algn="l" defTabSz="914400" rtl="0" eaLnBrk="1" latinLnBrk="0" hangingPunct="1">
      <a:defRPr sz="9200" kern="1200">
        <a:solidFill>
          <a:schemeClr val="tx1"/>
        </a:solidFill>
        <a:latin typeface="Arial" charset="0"/>
        <a:ea typeface="+mn-ea"/>
        <a:cs typeface="+mn-cs"/>
      </a:defRPr>
    </a:lvl6pPr>
    <a:lvl7pPr marL="2743200" algn="l" defTabSz="914400" rtl="0" eaLnBrk="1" latinLnBrk="0" hangingPunct="1">
      <a:defRPr sz="9200" kern="1200">
        <a:solidFill>
          <a:schemeClr val="tx1"/>
        </a:solidFill>
        <a:latin typeface="Arial" charset="0"/>
        <a:ea typeface="+mn-ea"/>
        <a:cs typeface="+mn-cs"/>
      </a:defRPr>
    </a:lvl7pPr>
    <a:lvl8pPr marL="3200400" algn="l" defTabSz="914400" rtl="0" eaLnBrk="1" latinLnBrk="0" hangingPunct="1">
      <a:defRPr sz="9200" kern="1200">
        <a:solidFill>
          <a:schemeClr val="tx1"/>
        </a:solidFill>
        <a:latin typeface="Arial" charset="0"/>
        <a:ea typeface="+mn-ea"/>
        <a:cs typeface="+mn-cs"/>
      </a:defRPr>
    </a:lvl8pPr>
    <a:lvl9pPr marL="3657600" algn="l" defTabSz="914400" rtl="0" eaLnBrk="1" latinLnBrk="0" hangingPunct="1">
      <a:defRPr sz="92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TUser9"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EBEB"/>
    <a:srgbClr val="FBEAE7"/>
    <a:srgbClr val="F5F5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97711" autoAdjust="0"/>
  </p:normalViewPr>
  <p:slideViewPr>
    <p:cSldViewPr>
      <p:cViewPr>
        <p:scale>
          <a:sx n="66" d="100"/>
          <a:sy n="66" d="100"/>
        </p:scale>
        <p:origin x="7428" y="2268"/>
      </p:cViewPr>
      <p:guideLst>
        <p:guide orient="horz" pos="10368"/>
        <p:guide pos="16128"/>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7-08T09:38:14.578" idx="1">
    <p:pos x="2466" y="3708"/>
    <p:text>this one would be fine for the implementation poster _ this one shows how you think as a teacher andtrying to see what engineers do. but for the research one you can make it a lot more technical.
 travel time, reliability...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762000" y="685800"/>
            <a:ext cx="5334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E55BEB9-D0F0-4537-91C2-F4A37CC6EA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600" kern="1200">
        <a:solidFill>
          <a:schemeClr val="tx1"/>
        </a:solidFill>
        <a:latin typeface="Arial" charset="0"/>
        <a:ea typeface="+mn-ea"/>
        <a:cs typeface="+mn-cs"/>
      </a:defRPr>
    </a:lvl1pPr>
    <a:lvl2pPr marL="1751013" algn="l" rtl="0" eaLnBrk="0" fontAlgn="base" hangingPunct="0">
      <a:spcBef>
        <a:spcPct val="30000"/>
      </a:spcBef>
      <a:spcAft>
        <a:spcPct val="0"/>
      </a:spcAft>
      <a:defRPr sz="4600" kern="1200">
        <a:solidFill>
          <a:schemeClr val="tx1"/>
        </a:solidFill>
        <a:latin typeface="Arial" charset="0"/>
        <a:ea typeface="+mn-ea"/>
        <a:cs typeface="+mn-cs"/>
      </a:defRPr>
    </a:lvl2pPr>
    <a:lvl3pPr marL="3503613" algn="l" rtl="0" eaLnBrk="0" fontAlgn="base" hangingPunct="0">
      <a:spcBef>
        <a:spcPct val="30000"/>
      </a:spcBef>
      <a:spcAft>
        <a:spcPct val="0"/>
      </a:spcAft>
      <a:defRPr sz="4600" kern="1200">
        <a:solidFill>
          <a:schemeClr val="tx1"/>
        </a:solidFill>
        <a:latin typeface="Arial" charset="0"/>
        <a:ea typeface="+mn-ea"/>
        <a:cs typeface="+mn-cs"/>
      </a:defRPr>
    </a:lvl3pPr>
    <a:lvl4pPr marL="5256213" algn="l" rtl="0" eaLnBrk="0" fontAlgn="base" hangingPunct="0">
      <a:spcBef>
        <a:spcPct val="30000"/>
      </a:spcBef>
      <a:spcAft>
        <a:spcPct val="0"/>
      </a:spcAft>
      <a:defRPr sz="4600" kern="1200">
        <a:solidFill>
          <a:schemeClr val="tx1"/>
        </a:solidFill>
        <a:latin typeface="Arial" charset="0"/>
        <a:ea typeface="+mn-ea"/>
        <a:cs typeface="+mn-cs"/>
      </a:defRPr>
    </a:lvl4pPr>
    <a:lvl5pPr marL="7008813" algn="l" rtl="0" eaLnBrk="0" fontAlgn="base" hangingPunct="0">
      <a:spcBef>
        <a:spcPct val="30000"/>
      </a:spcBef>
      <a:spcAft>
        <a:spcPct val="0"/>
      </a:spcAft>
      <a:defRPr sz="4600" kern="1200">
        <a:solidFill>
          <a:schemeClr val="tx1"/>
        </a:solidFill>
        <a:latin typeface="Arial" charset="0"/>
        <a:ea typeface="+mn-ea"/>
        <a:cs typeface="+mn-cs"/>
      </a:defRPr>
    </a:lvl5pPr>
    <a:lvl6pPr marL="8762924" algn="l" defTabSz="3505170" rtl="0" eaLnBrk="1" latinLnBrk="0" hangingPunct="1">
      <a:defRPr sz="4600" kern="1200">
        <a:solidFill>
          <a:schemeClr val="tx1"/>
        </a:solidFill>
        <a:latin typeface="+mn-lt"/>
        <a:ea typeface="+mn-ea"/>
        <a:cs typeface="+mn-cs"/>
      </a:defRPr>
    </a:lvl6pPr>
    <a:lvl7pPr marL="10515509" algn="l" defTabSz="3505170" rtl="0" eaLnBrk="1" latinLnBrk="0" hangingPunct="1">
      <a:defRPr sz="4600" kern="1200">
        <a:solidFill>
          <a:schemeClr val="tx1"/>
        </a:solidFill>
        <a:latin typeface="+mn-lt"/>
        <a:ea typeface="+mn-ea"/>
        <a:cs typeface="+mn-cs"/>
      </a:defRPr>
    </a:lvl7pPr>
    <a:lvl8pPr marL="12268093" algn="l" defTabSz="3505170" rtl="0" eaLnBrk="1" latinLnBrk="0" hangingPunct="1">
      <a:defRPr sz="4600" kern="1200">
        <a:solidFill>
          <a:schemeClr val="tx1"/>
        </a:solidFill>
        <a:latin typeface="+mn-lt"/>
        <a:ea typeface="+mn-ea"/>
        <a:cs typeface="+mn-cs"/>
      </a:defRPr>
    </a:lvl8pPr>
    <a:lvl9pPr marL="14020678" algn="l" defTabSz="3505170" rtl="0" eaLnBrk="1" latinLnBrk="0" hangingPunct="1">
      <a:defRPr sz="4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7FB4228B-C334-40CB-95FE-2F95C9D20EC1}" type="slidenum">
              <a:rPr lang="en-US" smtClean="0"/>
              <a:pPr/>
              <a:t>1</a:t>
            </a:fld>
            <a:endParaRPr lang="en-US" smtClean="0"/>
          </a:p>
        </p:txBody>
      </p:sp>
      <p:sp>
        <p:nvSpPr>
          <p:cNvPr id="15362" name="Rectangle 2"/>
          <p:cNvSpPr>
            <a:spLocks noGrp="1" noRot="1" noChangeAspect="1" noChangeArrowheads="1" noTextEdit="1"/>
          </p:cNvSpPr>
          <p:nvPr>
            <p:ph type="sldImg"/>
          </p:nvPr>
        </p:nvSpPr>
        <p:spPr>
          <a:xfrm>
            <a:off x="760413" y="684213"/>
            <a:ext cx="5340350" cy="3432175"/>
          </a:xfrm>
          <a:ln/>
        </p:spPr>
      </p:sp>
      <p:sp>
        <p:nvSpPr>
          <p:cNvPr id="15363" name="Rectangle 3"/>
          <p:cNvSpPr>
            <a:spLocks noGrp="1" noChangeArrowheads="1"/>
          </p:cNvSpPr>
          <p:nvPr>
            <p:ph type="body" idx="1"/>
          </p:nvPr>
        </p:nvSpPr>
        <p:spPr>
          <a:xfrm>
            <a:off x="685800" y="4344988"/>
            <a:ext cx="5486400" cy="4113212"/>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3500"/>
            <a:ext cx="43525440" cy="706120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6300"/>
            <a:ext cx="35844480" cy="8407400"/>
          </a:xfrm>
        </p:spPr>
        <p:txBody>
          <a:bodyPr/>
          <a:lstStyle>
            <a:lvl1pPr marL="0" indent="0" algn="ctr">
              <a:buNone/>
              <a:defRPr/>
            </a:lvl1pPr>
            <a:lvl2pPr marL="1752585" indent="0" algn="ctr">
              <a:buNone/>
              <a:defRPr/>
            </a:lvl2pPr>
            <a:lvl3pPr marL="3505170" indent="0" algn="ctr">
              <a:buNone/>
              <a:defRPr/>
            </a:lvl3pPr>
            <a:lvl4pPr marL="5257754" indent="0" algn="ctr">
              <a:buNone/>
              <a:defRPr/>
            </a:lvl4pPr>
            <a:lvl5pPr marL="7010339" indent="0" algn="ctr">
              <a:buNone/>
              <a:defRPr/>
            </a:lvl5pPr>
            <a:lvl6pPr marL="8762924" indent="0" algn="ctr">
              <a:buNone/>
              <a:defRPr/>
            </a:lvl6pPr>
            <a:lvl7pPr marL="10515509" indent="0" algn="ctr">
              <a:buNone/>
              <a:defRPr/>
            </a:lvl7pPr>
            <a:lvl8pPr marL="12268093" indent="0" algn="ctr">
              <a:buNone/>
              <a:defRPr/>
            </a:lvl8pPr>
            <a:lvl9pPr marL="140206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892109-7CF5-4468-BD38-1F669C047D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66D3C-B657-4284-8085-4F42A2EBF16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4452"/>
            <a:ext cx="11521440" cy="2809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4452"/>
            <a:ext cx="33995360" cy="2809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405E48-8BEB-498E-956B-08E4489D35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C8063E-B4D1-4C8E-9CF3-2D5710C1AD3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7915" y="21151854"/>
            <a:ext cx="43525440" cy="6540500"/>
          </a:xfrm>
        </p:spPr>
        <p:txBody>
          <a:bodyPr anchor="t"/>
          <a:lstStyle>
            <a:lvl1pPr algn="l">
              <a:defRPr sz="15300" b="1" cap="all"/>
            </a:lvl1pPr>
          </a:lstStyle>
          <a:p>
            <a:r>
              <a:rPr lang="en-US" smtClean="0"/>
              <a:t>Click to edit Master title style</a:t>
            </a:r>
            <a:endParaRPr lang="en-US"/>
          </a:p>
        </p:txBody>
      </p:sp>
      <p:sp>
        <p:nvSpPr>
          <p:cNvPr id="3" name="Text Placeholder 2"/>
          <p:cNvSpPr>
            <a:spLocks noGrp="1"/>
          </p:cNvSpPr>
          <p:nvPr>
            <p:ph type="body" idx="1"/>
          </p:nvPr>
        </p:nvSpPr>
        <p:spPr>
          <a:xfrm>
            <a:off x="4047915" y="13950954"/>
            <a:ext cx="43525440" cy="7200900"/>
          </a:xfrm>
        </p:spPr>
        <p:txBody>
          <a:bodyPr anchor="b"/>
          <a:lstStyle>
            <a:lvl1pPr marL="0" indent="0">
              <a:buNone/>
              <a:defRPr sz="7700"/>
            </a:lvl1pPr>
            <a:lvl2pPr marL="1752585" indent="0">
              <a:buNone/>
              <a:defRPr sz="6900"/>
            </a:lvl2pPr>
            <a:lvl3pPr marL="3505170" indent="0">
              <a:buNone/>
              <a:defRPr sz="6100"/>
            </a:lvl3pPr>
            <a:lvl4pPr marL="5257754" indent="0">
              <a:buNone/>
              <a:defRPr sz="5400"/>
            </a:lvl4pPr>
            <a:lvl5pPr marL="7010339" indent="0">
              <a:buNone/>
              <a:defRPr sz="5400"/>
            </a:lvl5pPr>
            <a:lvl6pPr marL="8762924" indent="0">
              <a:buNone/>
              <a:defRPr sz="5400"/>
            </a:lvl6pPr>
            <a:lvl7pPr marL="10515509" indent="0">
              <a:buNone/>
              <a:defRPr sz="5400"/>
            </a:lvl7pPr>
            <a:lvl8pPr marL="12268093" indent="0">
              <a:buNone/>
              <a:defRPr sz="5400"/>
            </a:lvl8pPr>
            <a:lvl9pPr marL="14020678" indent="0">
              <a:buNone/>
              <a:defRPr sz="5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ECE99C-FE24-420B-BEC6-8B4D4778BD2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77154"/>
            <a:ext cx="22758400" cy="21729700"/>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887680" y="7677154"/>
            <a:ext cx="22758400" cy="21729700"/>
          </a:xfrm>
        </p:spPr>
        <p:txBody>
          <a:bodyPr/>
          <a:lstStyle>
            <a:lvl1pPr>
              <a:defRPr sz="10700"/>
            </a:lvl1pPr>
            <a:lvl2pPr>
              <a:defRPr sz="9200"/>
            </a:lvl2pPr>
            <a:lvl3pPr>
              <a:defRPr sz="77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57EB97-F412-47A4-897E-CFEAEBF293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320800"/>
            <a:ext cx="4608576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2" y="7366000"/>
            <a:ext cx="22628013" cy="3073400"/>
          </a:xfrm>
        </p:spPr>
        <p:txBody>
          <a:bodyPr anchor="b"/>
          <a:lstStyle>
            <a:lvl1pPr marL="0" indent="0">
              <a:buNone/>
              <a:defRPr sz="9200" b="1"/>
            </a:lvl1pPr>
            <a:lvl2pPr marL="1752585" indent="0">
              <a:buNone/>
              <a:defRPr sz="7700" b="1"/>
            </a:lvl2pPr>
            <a:lvl3pPr marL="3505170" indent="0">
              <a:buNone/>
              <a:defRPr sz="6900" b="1"/>
            </a:lvl3pPr>
            <a:lvl4pPr marL="5257754" indent="0">
              <a:buNone/>
              <a:defRPr sz="6100" b="1"/>
            </a:lvl4pPr>
            <a:lvl5pPr marL="7010339" indent="0">
              <a:buNone/>
              <a:defRPr sz="6100" b="1"/>
            </a:lvl5pPr>
            <a:lvl6pPr marL="8762924" indent="0">
              <a:buNone/>
              <a:defRPr sz="6100" b="1"/>
            </a:lvl6pPr>
            <a:lvl7pPr marL="10515509" indent="0">
              <a:buNone/>
              <a:defRPr sz="6100" b="1"/>
            </a:lvl7pPr>
            <a:lvl8pPr marL="12268093" indent="0">
              <a:buNone/>
              <a:defRPr sz="6100" b="1"/>
            </a:lvl8pPr>
            <a:lvl9pPr marL="1402067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2560322" y="10439402"/>
            <a:ext cx="22628013" cy="1896745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2" y="7366000"/>
            <a:ext cx="22633938" cy="3073400"/>
          </a:xfrm>
        </p:spPr>
        <p:txBody>
          <a:bodyPr anchor="b"/>
          <a:lstStyle>
            <a:lvl1pPr marL="0" indent="0">
              <a:buNone/>
              <a:defRPr sz="9200" b="1"/>
            </a:lvl1pPr>
            <a:lvl2pPr marL="1752585" indent="0">
              <a:buNone/>
              <a:defRPr sz="7700" b="1"/>
            </a:lvl2pPr>
            <a:lvl3pPr marL="3505170" indent="0">
              <a:buNone/>
              <a:defRPr sz="6900" b="1"/>
            </a:lvl3pPr>
            <a:lvl4pPr marL="5257754" indent="0">
              <a:buNone/>
              <a:defRPr sz="6100" b="1"/>
            </a:lvl4pPr>
            <a:lvl5pPr marL="7010339" indent="0">
              <a:buNone/>
              <a:defRPr sz="6100" b="1"/>
            </a:lvl5pPr>
            <a:lvl6pPr marL="8762924" indent="0">
              <a:buNone/>
              <a:defRPr sz="6100" b="1"/>
            </a:lvl6pPr>
            <a:lvl7pPr marL="10515509" indent="0">
              <a:buNone/>
              <a:defRPr sz="6100" b="1"/>
            </a:lvl7pPr>
            <a:lvl8pPr marL="12268093" indent="0">
              <a:buNone/>
              <a:defRPr sz="6100" b="1"/>
            </a:lvl8pPr>
            <a:lvl9pPr marL="1402067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26012142" y="10439402"/>
            <a:ext cx="22633938" cy="18967452"/>
          </a:xfrm>
        </p:spPr>
        <p:txBody>
          <a:bodyPr/>
          <a:lstStyle>
            <a:lvl1pPr>
              <a:defRPr sz="9200"/>
            </a:lvl1pPr>
            <a:lvl2pPr>
              <a:defRPr sz="77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524509-8559-487C-A43A-33D914F557C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84510A-BCD5-4780-9BB1-BBFCAD6069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902188-46CA-4EAA-9D04-1B3DC7DF33C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2" y="1308102"/>
            <a:ext cx="16849515" cy="5581652"/>
          </a:xfrm>
        </p:spPr>
        <p:txBody>
          <a:bodyPr anchor="b"/>
          <a:lstStyle>
            <a:lvl1pPr algn="l">
              <a:defRPr sz="7700" b="1"/>
            </a:lvl1pPr>
          </a:lstStyle>
          <a:p>
            <a:r>
              <a:rPr lang="en-US" smtClean="0"/>
              <a:t>Click to edit Master title style</a:t>
            </a:r>
            <a:endParaRPr lang="en-US"/>
          </a:p>
        </p:txBody>
      </p:sp>
      <p:sp>
        <p:nvSpPr>
          <p:cNvPr id="3" name="Content Placeholder 2"/>
          <p:cNvSpPr>
            <a:spLocks noGrp="1"/>
          </p:cNvSpPr>
          <p:nvPr>
            <p:ph idx="1"/>
          </p:nvPr>
        </p:nvSpPr>
        <p:spPr>
          <a:xfrm>
            <a:off x="20020282" y="1308100"/>
            <a:ext cx="28625800" cy="28098752"/>
          </a:xfrm>
        </p:spPr>
        <p:txBody>
          <a:bodyPr/>
          <a:lstStyle>
            <a:lvl1pPr>
              <a:defRPr sz="123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2" y="6889754"/>
            <a:ext cx="16849515" cy="22517100"/>
          </a:xfrm>
        </p:spPr>
        <p:txBody>
          <a:bodyPr/>
          <a:lstStyle>
            <a:lvl1pPr marL="0" indent="0">
              <a:buNone/>
              <a:defRPr sz="5400"/>
            </a:lvl1pPr>
            <a:lvl2pPr marL="1752585" indent="0">
              <a:buNone/>
              <a:defRPr sz="4600"/>
            </a:lvl2pPr>
            <a:lvl3pPr marL="3505170" indent="0">
              <a:buNone/>
              <a:defRPr sz="3800"/>
            </a:lvl3pPr>
            <a:lvl4pPr marL="5257754" indent="0">
              <a:buNone/>
              <a:defRPr sz="3400"/>
            </a:lvl4pPr>
            <a:lvl5pPr marL="7010339" indent="0">
              <a:buNone/>
              <a:defRPr sz="3400"/>
            </a:lvl5pPr>
            <a:lvl6pPr marL="8762924" indent="0">
              <a:buNone/>
              <a:defRPr sz="3400"/>
            </a:lvl6pPr>
            <a:lvl7pPr marL="10515509" indent="0">
              <a:buNone/>
              <a:defRPr sz="3400"/>
            </a:lvl7pPr>
            <a:lvl8pPr marL="12268093" indent="0">
              <a:buNone/>
              <a:defRPr sz="3400"/>
            </a:lvl8pPr>
            <a:lvl9pPr marL="14020678" indent="0">
              <a:buNone/>
              <a:defRPr sz="3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05EC9F-3FA0-4D7A-84D1-986F69F2E5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9773" y="23044152"/>
            <a:ext cx="30723840" cy="2717800"/>
          </a:xfrm>
        </p:spPr>
        <p:txBody>
          <a:bodyPr anchor="b"/>
          <a:lstStyle>
            <a:lvl1pPr algn="l">
              <a:defRPr sz="7700" b="1"/>
            </a:lvl1pPr>
          </a:lstStyle>
          <a:p>
            <a:r>
              <a:rPr lang="en-US" smtClean="0"/>
              <a:t>Click to edit Master title style</a:t>
            </a:r>
            <a:endParaRPr lang="en-US"/>
          </a:p>
        </p:txBody>
      </p:sp>
      <p:sp>
        <p:nvSpPr>
          <p:cNvPr id="3" name="Picture Placeholder 2"/>
          <p:cNvSpPr>
            <a:spLocks noGrp="1"/>
          </p:cNvSpPr>
          <p:nvPr>
            <p:ph type="pic" idx="1"/>
          </p:nvPr>
        </p:nvSpPr>
        <p:spPr>
          <a:xfrm>
            <a:off x="10039773" y="2940052"/>
            <a:ext cx="30723840" cy="19754848"/>
          </a:xfrm>
        </p:spPr>
        <p:txBody>
          <a:bodyPr/>
          <a:lstStyle>
            <a:lvl1pPr marL="0" indent="0">
              <a:buNone/>
              <a:defRPr sz="12300"/>
            </a:lvl1pPr>
            <a:lvl2pPr marL="1752585" indent="0">
              <a:buNone/>
              <a:defRPr sz="10700"/>
            </a:lvl2pPr>
            <a:lvl3pPr marL="3505170" indent="0">
              <a:buNone/>
              <a:defRPr sz="9200"/>
            </a:lvl3pPr>
            <a:lvl4pPr marL="5257754" indent="0">
              <a:buNone/>
              <a:defRPr sz="7700"/>
            </a:lvl4pPr>
            <a:lvl5pPr marL="7010339" indent="0">
              <a:buNone/>
              <a:defRPr sz="7700"/>
            </a:lvl5pPr>
            <a:lvl6pPr marL="8762924" indent="0">
              <a:buNone/>
              <a:defRPr sz="7700"/>
            </a:lvl6pPr>
            <a:lvl7pPr marL="10515509" indent="0">
              <a:buNone/>
              <a:defRPr sz="7700"/>
            </a:lvl7pPr>
            <a:lvl8pPr marL="12268093" indent="0">
              <a:buNone/>
              <a:defRPr sz="7700"/>
            </a:lvl8pPr>
            <a:lvl9pPr marL="14020678" indent="0">
              <a:buNone/>
              <a:defRPr sz="7700"/>
            </a:lvl9pPr>
          </a:lstStyle>
          <a:p>
            <a:pPr lvl="0"/>
            <a:endParaRPr lang="en-US" noProof="0" smtClean="0"/>
          </a:p>
        </p:txBody>
      </p:sp>
      <p:sp>
        <p:nvSpPr>
          <p:cNvPr id="4" name="Text Placeholder 3"/>
          <p:cNvSpPr>
            <a:spLocks noGrp="1"/>
          </p:cNvSpPr>
          <p:nvPr>
            <p:ph type="body" sz="half" idx="2"/>
          </p:nvPr>
        </p:nvSpPr>
        <p:spPr>
          <a:xfrm>
            <a:off x="10039773" y="25761954"/>
            <a:ext cx="30723840" cy="3867148"/>
          </a:xfrm>
        </p:spPr>
        <p:txBody>
          <a:bodyPr/>
          <a:lstStyle>
            <a:lvl1pPr marL="0" indent="0">
              <a:buNone/>
              <a:defRPr sz="5400"/>
            </a:lvl1pPr>
            <a:lvl2pPr marL="1752585" indent="0">
              <a:buNone/>
              <a:defRPr sz="4600"/>
            </a:lvl2pPr>
            <a:lvl3pPr marL="3505170" indent="0">
              <a:buNone/>
              <a:defRPr sz="3800"/>
            </a:lvl3pPr>
            <a:lvl4pPr marL="5257754" indent="0">
              <a:buNone/>
              <a:defRPr sz="3400"/>
            </a:lvl4pPr>
            <a:lvl5pPr marL="7010339" indent="0">
              <a:buNone/>
              <a:defRPr sz="3400"/>
            </a:lvl5pPr>
            <a:lvl6pPr marL="8762924" indent="0">
              <a:buNone/>
              <a:defRPr sz="3400"/>
            </a:lvl6pPr>
            <a:lvl7pPr marL="10515509" indent="0">
              <a:buNone/>
              <a:defRPr sz="3400"/>
            </a:lvl7pPr>
            <a:lvl8pPr marL="12268093" indent="0">
              <a:buNone/>
              <a:defRPr sz="3400"/>
            </a:lvl8pPr>
            <a:lvl9pPr marL="14020678" indent="0">
              <a:buNone/>
              <a:defRPr sz="3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6B3012-615A-433C-BCEB-464DF1DCDA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alpha val="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0638" y="1314450"/>
            <a:ext cx="46085125" cy="5486400"/>
          </a:xfrm>
          <a:prstGeom prst="rect">
            <a:avLst/>
          </a:prstGeom>
          <a:noFill/>
          <a:ln w="9525">
            <a:noFill/>
            <a:miter lim="800000"/>
            <a:headEnd/>
            <a:tailEnd/>
          </a:ln>
        </p:spPr>
        <p:txBody>
          <a:bodyPr vert="horz" wrap="square" lIns="480665" tIns="240333" rIns="480665" bIns="24033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60638" y="7677150"/>
            <a:ext cx="46085125" cy="21729700"/>
          </a:xfrm>
          <a:prstGeom prst="rect">
            <a:avLst/>
          </a:prstGeom>
          <a:noFill/>
          <a:ln w="9525">
            <a:noFill/>
            <a:miter lim="800000"/>
            <a:headEnd/>
            <a:tailEnd/>
          </a:ln>
        </p:spPr>
        <p:txBody>
          <a:bodyPr vert="horz" wrap="square" lIns="480665" tIns="240333" rIns="480665" bIns="2403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560638" y="29978350"/>
            <a:ext cx="11947525" cy="2286000"/>
          </a:xfrm>
          <a:prstGeom prst="rect">
            <a:avLst/>
          </a:prstGeom>
          <a:noFill/>
          <a:ln w="9525">
            <a:noFill/>
            <a:miter lim="800000"/>
            <a:headEnd/>
            <a:tailEnd/>
          </a:ln>
          <a:effectLst/>
        </p:spPr>
        <p:txBody>
          <a:bodyPr vert="horz" wrap="square" lIns="480665" tIns="240333" rIns="480665" bIns="240333" numCol="1" anchor="t" anchorCtr="0" compatLnSpc="1">
            <a:prstTxWarp prst="textNoShape">
              <a:avLst/>
            </a:prstTxWarp>
          </a:bodyPr>
          <a:lstStyle>
            <a:lvl1pPr>
              <a:defRPr sz="7300"/>
            </a:lvl1pPr>
          </a:lstStyle>
          <a:p>
            <a:pPr>
              <a:defRPr/>
            </a:pPr>
            <a:endParaRPr lang="en-US"/>
          </a:p>
        </p:txBody>
      </p:sp>
      <p:sp>
        <p:nvSpPr>
          <p:cNvPr id="1029" name="Rectangle 5"/>
          <p:cNvSpPr>
            <a:spLocks noGrp="1" noChangeArrowheads="1"/>
          </p:cNvSpPr>
          <p:nvPr>
            <p:ph type="ftr" sz="quarter" idx="3"/>
          </p:nvPr>
        </p:nvSpPr>
        <p:spPr bwMode="auto">
          <a:xfrm>
            <a:off x="17495838" y="29978350"/>
            <a:ext cx="16214725" cy="2286000"/>
          </a:xfrm>
          <a:prstGeom prst="rect">
            <a:avLst/>
          </a:prstGeom>
          <a:noFill/>
          <a:ln w="9525">
            <a:noFill/>
            <a:miter lim="800000"/>
            <a:headEnd/>
            <a:tailEnd/>
          </a:ln>
          <a:effectLst/>
        </p:spPr>
        <p:txBody>
          <a:bodyPr vert="horz" wrap="square" lIns="480665" tIns="240333" rIns="480665" bIns="240333" numCol="1" anchor="t" anchorCtr="0" compatLnSpc="1">
            <a:prstTxWarp prst="textNoShape">
              <a:avLst/>
            </a:prstTxWarp>
          </a:bodyPr>
          <a:lstStyle>
            <a:lvl1pPr algn="ctr">
              <a:defRPr sz="7300"/>
            </a:lvl1pPr>
          </a:lstStyle>
          <a:p>
            <a:pPr>
              <a:defRPr/>
            </a:pPr>
            <a:endParaRPr lang="en-US"/>
          </a:p>
        </p:txBody>
      </p:sp>
      <p:sp>
        <p:nvSpPr>
          <p:cNvPr id="1030" name="Rectangle 6"/>
          <p:cNvSpPr>
            <a:spLocks noGrp="1" noChangeArrowheads="1"/>
          </p:cNvSpPr>
          <p:nvPr>
            <p:ph type="sldNum" sz="quarter" idx="4"/>
          </p:nvPr>
        </p:nvSpPr>
        <p:spPr bwMode="auto">
          <a:xfrm>
            <a:off x="36698238" y="29978350"/>
            <a:ext cx="11947525" cy="2286000"/>
          </a:xfrm>
          <a:prstGeom prst="rect">
            <a:avLst/>
          </a:prstGeom>
          <a:noFill/>
          <a:ln w="9525">
            <a:noFill/>
            <a:miter lim="800000"/>
            <a:headEnd/>
            <a:tailEnd/>
          </a:ln>
          <a:effectLst/>
        </p:spPr>
        <p:txBody>
          <a:bodyPr vert="horz" wrap="square" lIns="480665" tIns="240333" rIns="480665" bIns="240333" numCol="1" anchor="t" anchorCtr="0" compatLnSpc="1">
            <a:prstTxWarp prst="textNoShape">
              <a:avLst/>
            </a:prstTxWarp>
          </a:bodyPr>
          <a:lstStyle>
            <a:lvl1pPr algn="r">
              <a:defRPr sz="7300"/>
            </a:lvl1pPr>
          </a:lstStyle>
          <a:p>
            <a:pPr>
              <a:defRPr/>
            </a:pPr>
            <a:fld id="{3F82C948-0152-44C7-A9D0-9A3BE92282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806950" rtl="0" eaLnBrk="0" fontAlgn="base" hangingPunct="0">
        <a:spcBef>
          <a:spcPct val="0"/>
        </a:spcBef>
        <a:spcAft>
          <a:spcPct val="0"/>
        </a:spcAft>
        <a:defRPr sz="23400">
          <a:solidFill>
            <a:schemeClr val="tx2"/>
          </a:solidFill>
          <a:latin typeface="+mj-lt"/>
          <a:ea typeface="+mj-ea"/>
          <a:cs typeface="+mj-cs"/>
        </a:defRPr>
      </a:lvl1pPr>
      <a:lvl2pPr algn="ctr" defTabSz="4806950" rtl="0" eaLnBrk="0" fontAlgn="base" hangingPunct="0">
        <a:spcBef>
          <a:spcPct val="0"/>
        </a:spcBef>
        <a:spcAft>
          <a:spcPct val="0"/>
        </a:spcAft>
        <a:defRPr sz="23400">
          <a:solidFill>
            <a:schemeClr val="tx2"/>
          </a:solidFill>
          <a:latin typeface="Arial" charset="0"/>
        </a:defRPr>
      </a:lvl2pPr>
      <a:lvl3pPr algn="ctr" defTabSz="4806950" rtl="0" eaLnBrk="0" fontAlgn="base" hangingPunct="0">
        <a:spcBef>
          <a:spcPct val="0"/>
        </a:spcBef>
        <a:spcAft>
          <a:spcPct val="0"/>
        </a:spcAft>
        <a:defRPr sz="23400">
          <a:solidFill>
            <a:schemeClr val="tx2"/>
          </a:solidFill>
          <a:latin typeface="Arial" charset="0"/>
        </a:defRPr>
      </a:lvl3pPr>
      <a:lvl4pPr algn="ctr" defTabSz="4806950" rtl="0" eaLnBrk="0" fontAlgn="base" hangingPunct="0">
        <a:spcBef>
          <a:spcPct val="0"/>
        </a:spcBef>
        <a:spcAft>
          <a:spcPct val="0"/>
        </a:spcAft>
        <a:defRPr sz="23400">
          <a:solidFill>
            <a:schemeClr val="tx2"/>
          </a:solidFill>
          <a:latin typeface="Arial" charset="0"/>
        </a:defRPr>
      </a:lvl4pPr>
      <a:lvl5pPr algn="ctr" defTabSz="4806950" rtl="0" eaLnBrk="0" fontAlgn="base" hangingPunct="0">
        <a:spcBef>
          <a:spcPct val="0"/>
        </a:spcBef>
        <a:spcAft>
          <a:spcPct val="0"/>
        </a:spcAft>
        <a:defRPr sz="23400">
          <a:solidFill>
            <a:schemeClr val="tx2"/>
          </a:solidFill>
          <a:latin typeface="Arial" charset="0"/>
        </a:defRPr>
      </a:lvl5pPr>
      <a:lvl6pPr marL="1752585" algn="ctr" defTabSz="4807437" rtl="0" fontAlgn="base">
        <a:spcBef>
          <a:spcPct val="0"/>
        </a:spcBef>
        <a:spcAft>
          <a:spcPct val="0"/>
        </a:spcAft>
        <a:defRPr sz="23400">
          <a:solidFill>
            <a:schemeClr val="tx2"/>
          </a:solidFill>
          <a:latin typeface="Arial" charset="0"/>
        </a:defRPr>
      </a:lvl6pPr>
      <a:lvl7pPr marL="3505170" algn="ctr" defTabSz="4807437" rtl="0" fontAlgn="base">
        <a:spcBef>
          <a:spcPct val="0"/>
        </a:spcBef>
        <a:spcAft>
          <a:spcPct val="0"/>
        </a:spcAft>
        <a:defRPr sz="23400">
          <a:solidFill>
            <a:schemeClr val="tx2"/>
          </a:solidFill>
          <a:latin typeface="Arial" charset="0"/>
        </a:defRPr>
      </a:lvl7pPr>
      <a:lvl8pPr marL="5257754" algn="ctr" defTabSz="4807437" rtl="0" fontAlgn="base">
        <a:spcBef>
          <a:spcPct val="0"/>
        </a:spcBef>
        <a:spcAft>
          <a:spcPct val="0"/>
        </a:spcAft>
        <a:defRPr sz="23400">
          <a:solidFill>
            <a:schemeClr val="tx2"/>
          </a:solidFill>
          <a:latin typeface="Arial" charset="0"/>
        </a:defRPr>
      </a:lvl8pPr>
      <a:lvl9pPr marL="7010339" algn="ctr" defTabSz="4807437" rtl="0" fontAlgn="base">
        <a:spcBef>
          <a:spcPct val="0"/>
        </a:spcBef>
        <a:spcAft>
          <a:spcPct val="0"/>
        </a:spcAft>
        <a:defRPr sz="23400">
          <a:solidFill>
            <a:schemeClr val="tx2"/>
          </a:solidFill>
          <a:latin typeface="Arial" charset="0"/>
        </a:defRPr>
      </a:lvl9pPr>
    </p:titleStyle>
    <p:bodyStyle>
      <a:lvl1pPr marL="1800225" indent="-1800225" algn="l" defTabSz="4806950" rtl="0" eaLnBrk="0" fontAlgn="base" hangingPunct="0">
        <a:spcBef>
          <a:spcPct val="20000"/>
        </a:spcBef>
        <a:spcAft>
          <a:spcPct val="0"/>
        </a:spcAft>
        <a:buChar char="•"/>
        <a:defRPr sz="169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600">
          <a:solidFill>
            <a:schemeClr val="tx1"/>
          </a:solidFill>
          <a:latin typeface="+mn-lt"/>
        </a:defRPr>
      </a:lvl2pPr>
      <a:lvl3pPr marL="6005513" indent="-1198563" algn="l" defTabSz="4806950" rtl="0" eaLnBrk="0" fontAlgn="base" hangingPunct="0">
        <a:spcBef>
          <a:spcPct val="20000"/>
        </a:spcBef>
        <a:spcAft>
          <a:spcPct val="0"/>
        </a:spcAft>
        <a:buChar char="•"/>
        <a:defRPr sz="12600">
          <a:solidFill>
            <a:schemeClr val="tx1"/>
          </a:solidFill>
          <a:latin typeface="+mn-lt"/>
        </a:defRPr>
      </a:lvl3pPr>
      <a:lvl4pPr marL="8408988" indent="-1198563" algn="l" defTabSz="4806950" rtl="0" eaLnBrk="0" fontAlgn="base" hangingPunct="0">
        <a:spcBef>
          <a:spcPct val="20000"/>
        </a:spcBef>
        <a:spcAft>
          <a:spcPct val="0"/>
        </a:spcAft>
        <a:buChar char="–"/>
        <a:defRPr sz="10300">
          <a:solidFill>
            <a:schemeClr val="tx1"/>
          </a:solidFill>
          <a:latin typeface="+mn-lt"/>
        </a:defRPr>
      </a:lvl4pPr>
      <a:lvl5pPr marL="10812463" indent="-1198563" algn="l" defTabSz="4806950" rtl="0" eaLnBrk="0" fontAlgn="base" hangingPunct="0">
        <a:spcBef>
          <a:spcPct val="20000"/>
        </a:spcBef>
        <a:spcAft>
          <a:spcPct val="0"/>
        </a:spcAft>
        <a:buChar char="»"/>
        <a:defRPr sz="10300">
          <a:solidFill>
            <a:schemeClr val="tx1"/>
          </a:solidFill>
          <a:latin typeface="+mn-lt"/>
        </a:defRPr>
      </a:lvl5pPr>
      <a:lvl6pPr marL="12566278" indent="-1198819" algn="l" defTabSz="4807437" rtl="0" fontAlgn="base">
        <a:spcBef>
          <a:spcPct val="20000"/>
        </a:spcBef>
        <a:spcAft>
          <a:spcPct val="0"/>
        </a:spcAft>
        <a:buChar char="»"/>
        <a:defRPr sz="10300">
          <a:solidFill>
            <a:schemeClr val="tx1"/>
          </a:solidFill>
          <a:latin typeface="+mn-lt"/>
        </a:defRPr>
      </a:lvl6pPr>
      <a:lvl7pPr marL="14318863" indent="-1198819" algn="l" defTabSz="4807437" rtl="0" fontAlgn="base">
        <a:spcBef>
          <a:spcPct val="20000"/>
        </a:spcBef>
        <a:spcAft>
          <a:spcPct val="0"/>
        </a:spcAft>
        <a:buChar char="»"/>
        <a:defRPr sz="10300">
          <a:solidFill>
            <a:schemeClr val="tx1"/>
          </a:solidFill>
          <a:latin typeface="+mn-lt"/>
        </a:defRPr>
      </a:lvl7pPr>
      <a:lvl8pPr marL="16071448" indent="-1198819" algn="l" defTabSz="4807437" rtl="0" fontAlgn="base">
        <a:spcBef>
          <a:spcPct val="20000"/>
        </a:spcBef>
        <a:spcAft>
          <a:spcPct val="0"/>
        </a:spcAft>
        <a:buChar char="»"/>
        <a:defRPr sz="10300">
          <a:solidFill>
            <a:schemeClr val="tx1"/>
          </a:solidFill>
          <a:latin typeface="+mn-lt"/>
        </a:defRPr>
      </a:lvl8pPr>
      <a:lvl9pPr marL="17824032" indent="-1198819" algn="l" defTabSz="4807437" rtl="0" fontAlgn="base">
        <a:spcBef>
          <a:spcPct val="20000"/>
        </a:spcBef>
        <a:spcAft>
          <a:spcPct val="0"/>
        </a:spcAft>
        <a:buChar char="»"/>
        <a:defRPr sz="10300">
          <a:solidFill>
            <a:schemeClr val="tx1"/>
          </a:solidFill>
          <a:latin typeface="+mn-lt"/>
        </a:defRPr>
      </a:lvl9pPr>
    </p:bodyStyle>
    <p:otherStyle>
      <a:defPPr>
        <a:defRPr lang="en-US"/>
      </a:defPPr>
      <a:lvl1pPr marL="0" algn="l" defTabSz="3505170" rtl="0" eaLnBrk="1" latinLnBrk="0" hangingPunct="1">
        <a:defRPr sz="6900" kern="1200">
          <a:solidFill>
            <a:schemeClr val="tx1"/>
          </a:solidFill>
          <a:latin typeface="+mn-lt"/>
          <a:ea typeface="+mn-ea"/>
          <a:cs typeface="+mn-cs"/>
        </a:defRPr>
      </a:lvl1pPr>
      <a:lvl2pPr marL="1752585" algn="l" defTabSz="3505170" rtl="0" eaLnBrk="1" latinLnBrk="0" hangingPunct="1">
        <a:defRPr sz="6900" kern="1200">
          <a:solidFill>
            <a:schemeClr val="tx1"/>
          </a:solidFill>
          <a:latin typeface="+mn-lt"/>
          <a:ea typeface="+mn-ea"/>
          <a:cs typeface="+mn-cs"/>
        </a:defRPr>
      </a:lvl2pPr>
      <a:lvl3pPr marL="3505170" algn="l" defTabSz="3505170" rtl="0" eaLnBrk="1" latinLnBrk="0" hangingPunct="1">
        <a:defRPr sz="6900" kern="1200">
          <a:solidFill>
            <a:schemeClr val="tx1"/>
          </a:solidFill>
          <a:latin typeface="+mn-lt"/>
          <a:ea typeface="+mn-ea"/>
          <a:cs typeface="+mn-cs"/>
        </a:defRPr>
      </a:lvl3pPr>
      <a:lvl4pPr marL="5257754" algn="l" defTabSz="3505170" rtl="0" eaLnBrk="1" latinLnBrk="0" hangingPunct="1">
        <a:defRPr sz="6900" kern="1200">
          <a:solidFill>
            <a:schemeClr val="tx1"/>
          </a:solidFill>
          <a:latin typeface="+mn-lt"/>
          <a:ea typeface="+mn-ea"/>
          <a:cs typeface="+mn-cs"/>
        </a:defRPr>
      </a:lvl4pPr>
      <a:lvl5pPr marL="7010339" algn="l" defTabSz="3505170" rtl="0" eaLnBrk="1" latinLnBrk="0" hangingPunct="1">
        <a:defRPr sz="6900" kern="1200">
          <a:solidFill>
            <a:schemeClr val="tx1"/>
          </a:solidFill>
          <a:latin typeface="+mn-lt"/>
          <a:ea typeface="+mn-ea"/>
          <a:cs typeface="+mn-cs"/>
        </a:defRPr>
      </a:lvl5pPr>
      <a:lvl6pPr marL="8762924" algn="l" defTabSz="3505170" rtl="0" eaLnBrk="1" latinLnBrk="0" hangingPunct="1">
        <a:defRPr sz="6900" kern="1200">
          <a:solidFill>
            <a:schemeClr val="tx1"/>
          </a:solidFill>
          <a:latin typeface="+mn-lt"/>
          <a:ea typeface="+mn-ea"/>
          <a:cs typeface="+mn-cs"/>
        </a:defRPr>
      </a:lvl6pPr>
      <a:lvl7pPr marL="10515509" algn="l" defTabSz="3505170" rtl="0" eaLnBrk="1" latinLnBrk="0" hangingPunct="1">
        <a:defRPr sz="6900" kern="1200">
          <a:solidFill>
            <a:schemeClr val="tx1"/>
          </a:solidFill>
          <a:latin typeface="+mn-lt"/>
          <a:ea typeface="+mn-ea"/>
          <a:cs typeface="+mn-cs"/>
        </a:defRPr>
      </a:lvl7pPr>
      <a:lvl8pPr marL="12268093" algn="l" defTabSz="3505170" rtl="0" eaLnBrk="1" latinLnBrk="0" hangingPunct="1">
        <a:defRPr sz="6900" kern="1200">
          <a:solidFill>
            <a:schemeClr val="tx1"/>
          </a:solidFill>
          <a:latin typeface="+mn-lt"/>
          <a:ea typeface="+mn-ea"/>
          <a:cs typeface="+mn-cs"/>
        </a:defRPr>
      </a:lvl8pPr>
      <a:lvl9pPr marL="14020678" algn="l" defTabSz="3505170"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comments" Target="../comments/comment1.xml"/><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62" descr="bg copy.jpg"/>
          <p:cNvPicPr>
            <a:picLocks noChangeAspect="1"/>
          </p:cNvPicPr>
          <p:nvPr/>
        </p:nvPicPr>
        <p:blipFill>
          <a:blip r:embed="rId3"/>
          <a:srcRect/>
          <a:stretch>
            <a:fillRect/>
          </a:stretch>
        </p:blipFill>
        <p:spPr bwMode="auto">
          <a:xfrm>
            <a:off x="11125200" y="5257800"/>
            <a:ext cx="37338000" cy="26401713"/>
          </a:xfrm>
          <a:prstGeom prst="rect">
            <a:avLst/>
          </a:prstGeom>
          <a:noFill/>
          <a:ln w="9525">
            <a:noFill/>
            <a:miter lim="800000"/>
            <a:headEnd/>
            <a:tailEnd/>
          </a:ln>
        </p:spPr>
      </p:pic>
      <p:sp>
        <p:nvSpPr>
          <p:cNvPr id="14339" name="Rectangle 2"/>
          <p:cNvSpPr>
            <a:spLocks noGrp="1" noChangeArrowheads="1"/>
          </p:cNvSpPr>
          <p:nvPr>
            <p:ph type="ctrTitle"/>
          </p:nvPr>
        </p:nvSpPr>
        <p:spPr>
          <a:xfrm>
            <a:off x="0" y="1568450"/>
            <a:ext cx="51206400" cy="2349500"/>
          </a:xfrm>
        </p:spPr>
        <p:txBody>
          <a:bodyPr/>
          <a:lstStyle/>
          <a:p>
            <a:pPr eaLnBrk="1" hangingPunct="1"/>
            <a:r>
              <a:rPr lang="en-US" sz="9200" smtClean="0"/>
              <a:t>Measuring Travel Time Reliability of Transportation Systems</a:t>
            </a:r>
          </a:p>
        </p:txBody>
      </p:sp>
      <p:sp>
        <p:nvSpPr>
          <p:cNvPr id="3075" name="Text Box 3"/>
          <p:cNvSpPr txBox="1">
            <a:spLocks noChangeArrowheads="1"/>
          </p:cNvSpPr>
          <p:nvPr/>
        </p:nvSpPr>
        <p:spPr bwMode="auto">
          <a:xfrm>
            <a:off x="1143000" y="5826125"/>
            <a:ext cx="11403013" cy="10633075"/>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lIns="243821" tIns="121910" rIns="243821" bIns="121910">
            <a:spAutoFit/>
          </a:bodyPr>
          <a:lstStyle/>
          <a:p>
            <a:pPr defTabSz="3967657">
              <a:defRPr/>
            </a:pPr>
            <a:r>
              <a:rPr lang="en-US" sz="4800" b="1" dirty="0">
                <a:solidFill>
                  <a:srgbClr val="990000"/>
                </a:solidFill>
              </a:rPr>
              <a:t>Abstract</a:t>
            </a:r>
          </a:p>
          <a:p>
            <a:pPr>
              <a:defRPr/>
            </a:pPr>
            <a:r>
              <a:rPr lang="en-US" sz="3200" dirty="0"/>
              <a:t>When traveling people want to be on time and avoid any traveling delays.  We worked to determine travel time reliability along the I-71 corridor.  This study will provide a buffer time index that will determine specific travel times along different segments of I-71.  We analyzed the stability of the quality of service of this particular transportation system is supposed to provide to its users was analyzed. An advanced GPS data collection method was used to provide travel times along specific segments of I-71 along with volume data from ARTIMIS surveillance video.  We expect to find travel time reliability and average delay times using the 85</a:t>
            </a:r>
            <a:r>
              <a:rPr lang="en-US" sz="3200" baseline="30000" dirty="0"/>
              <a:t>th</a:t>
            </a:r>
            <a:r>
              <a:rPr lang="en-US" sz="3200" dirty="0"/>
              <a:t> percentile travel speed, and the 95</a:t>
            </a:r>
            <a:r>
              <a:rPr lang="en-US" sz="3200" baseline="30000" dirty="0"/>
              <a:t>th</a:t>
            </a:r>
            <a:r>
              <a:rPr lang="en-US" sz="3200" dirty="0"/>
              <a:t> percentile of travel times.  Furthermore, we determined the critical segments of the trips and calculated how this affects the travel time, buffer time, and the planning time.  Finally, to predict within 95% probability the travel time along I-71. As an example, the buffer time of 12 min and 17 sec is needed to achieve a 95% on time arrival rate on the southbound I-71 section. </a:t>
            </a:r>
          </a:p>
          <a:p>
            <a:pPr defTabSz="3967657">
              <a:defRPr/>
            </a:pPr>
            <a:endParaRPr lang="en-US" sz="2000" dirty="0"/>
          </a:p>
          <a:p>
            <a:pPr defTabSz="3967657">
              <a:defRPr/>
            </a:pPr>
            <a:endParaRPr lang="en-US" sz="3100" dirty="0"/>
          </a:p>
        </p:txBody>
      </p:sp>
      <p:sp>
        <p:nvSpPr>
          <p:cNvPr id="14341" name="Text Box 4"/>
          <p:cNvSpPr txBox="1">
            <a:spLocks noChangeArrowheads="1"/>
          </p:cNvSpPr>
          <p:nvPr/>
        </p:nvSpPr>
        <p:spPr bwMode="auto">
          <a:xfrm>
            <a:off x="13411200" y="20650200"/>
            <a:ext cx="11403013" cy="984250"/>
          </a:xfrm>
          <a:prstGeom prst="rect">
            <a:avLst/>
          </a:prstGeom>
          <a:noFill/>
          <a:ln w="9525">
            <a:noFill/>
            <a:miter lim="800000"/>
            <a:headEnd/>
            <a:tailEnd/>
          </a:ln>
        </p:spPr>
        <p:txBody>
          <a:bodyPr lIns="243821" tIns="121910" rIns="243821" bIns="121910">
            <a:spAutoFit/>
          </a:bodyPr>
          <a:lstStyle/>
          <a:p>
            <a:pPr defTabSz="3967163"/>
            <a:r>
              <a:rPr lang="en-US" sz="4800" b="1">
                <a:solidFill>
                  <a:srgbClr val="990000"/>
                </a:solidFill>
              </a:rPr>
              <a:t>Experimental Strategy</a:t>
            </a:r>
            <a:endParaRPr lang="en-US" sz="4800"/>
          </a:p>
        </p:txBody>
      </p:sp>
      <p:sp>
        <p:nvSpPr>
          <p:cNvPr id="14342" name="Text Box 5"/>
          <p:cNvSpPr txBox="1">
            <a:spLocks noChangeArrowheads="1"/>
          </p:cNvSpPr>
          <p:nvPr/>
        </p:nvSpPr>
        <p:spPr bwMode="auto">
          <a:xfrm>
            <a:off x="25692100" y="5797550"/>
            <a:ext cx="11403013" cy="984250"/>
          </a:xfrm>
          <a:prstGeom prst="rect">
            <a:avLst/>
          </a:prstGeom>
          <a:noFill/>
          <a:ln w="9525">
            <a:noFill/>
            <a:miter lim="800000"/>
            <a:headEnd/>
            <a:tailEnd/>
          </a:ln>
        </p:spPr>
        <p:txBody>
          <a:bodyPr lIns="243821" tIns="121910" rIns="243821" bIns="121910">
            <a:spAutoFit/>
          </a:bodyPr>
          <a:lstStyle/>
          <a:p>
            <a:pPr defTabSz="3967163"/>
            <a:r>
              <a:rPr lang="en-US" sz="4800" b="1">
                <a:solidFill>
                  <a:srgbClr val="990000"/>
                </a:solidFill>
              </a:rPr>
              <a:t>Results</a:t>
            </a:r>
            <a:endParaRPr lang="en-US" sz="3100"/>
          </a:p>
        </p:txBody>
      </p:sp>
      <p:sp>
        <p:nvSpPr>
          <p:cNvPr id="14343" name="Rectangle 6"/>
          <p:cNvSpPr>
            <a:spLocks noChangeArrowheads="1"/>
          </p:cNvSpPr>
          <p:nvPr/>
        </p:nvSpPr>
        <p:spPr bwMode="auto">
          <a:xfrm>
            <a:off x="711200" y="781050"/>
            <a:ext cx="49784000" cy="31356300"/>
          </a:xfrm>
          <a:prstGeom prst="rect">
            <a:avLst/>
          </a:prstGeom>
          <a:noFill/>
          <a:ln w="76200">
            <a:solidFill>
              <a:srgbClr val="FF0000"/>
            </a:solidFill>
            <a:miter lim="800000"/>
            <a:headEnd/>
            <a:tailEnd/>
          </a:ln>
        </p:spPr>
        <p:txBody>
          <a:bodyPr wrap="none" lIns="243821" tIns="121910" rIns="243821" bIns="121910" anchor="ctr"/>
          <a:lstStyle/>
          <a:p>
            <a:pPr algn="ctr" defTabSz="3967163"/>
            <a:endParaRPr lang="en-US" sz="7700">
              <a:solidFill>
                <a:srgbClr val="FF0000"/>
              </a:solidFill>
            </a:endParaRPr>
          </a:p>
        </p:txBody>
      </p:sp>
      <p:sp>
        <p:nvSpPr>
          <p:cNvPr id="14344" name="Text Box 9"/>
          <p:cNvSpPr txBox="1">
            <a:spLocks noChangeArrowheads="1"/>
          </p:cNvSpPr>
          <p:nvPr/>
        </p:nvSpPr>
        <p:spPr bwMode="auto">
          <a:xfrm>
            <a:off x="0" y="3657600"/>
            <a:ext cx="51206400" cy="1047750"/>
          </a:xfrm>
          <a:prstGeom prst="rect">
            <a:avLst/>
          </a:prstGeom>
          <a:noFill/>
          <a:ln w="9525">
            <a:noFill/>
            <a:miter lim="800000"/>
            <a:headEnd/>
            <a:tailEnd/>
          </a:ln>
        </p:spPr>
        <p:txBody>
          <a:bodyPr lIns="243821" tIns="121910" rIns="243821" bIns="121910">
            <a:spAutoFit/>
          </a:bodyPr>
          <a:lstStyle/>
          <a:p>
            <a:pPr algn="ctr" defTabSz="3967163">
              <a:spcBef>
                <a:spcPct val="50000"/>
              </a:spcBef>
            </a:pPr>
            <a:r>
              <a:rPr lang="en-US" sz="5000" b="1"/>
              <a:t>Brad Hunt</a:t>
            </a:r>
            <a:r>
              <a:rPr lang="en-US" sz="5000" b="1" baseline="30000"/>
              <a:t>1</a:t>
            </a:r>
            <a:r>
              <a:rPr lang="en-US" sz="5000" b="1"/>
              <a:t>, Kate Kulesa</a:t>
            </a:r>
            <a:r>
              <a:rPr lang="en-US" sz="5000" b="1" baseline="30000"/>
              <a:t>2</a:t>
            </a:r>
            <a:endParaRPr lang="en-US" sz="5000" b="1"/>
          </a:p>
        </p:txBody>
      </p:sp>
      <p:sp>
        <p:nvSpPr>
          <p:cNvPr id="14345" name="Text Box 10"/>
          <p:cNvSpPr txBox="1">
            <a:spLocks noChangeArrowheads="1"/>
          </p:cNvSpPr>
          <p:nvPr/>
        </p:nvSpPr>
        <p:spPr bwMode="auto">
          <a:xfrm>
            <a:off x="0" y="4686300"/>
            <a:ext cx="51206400" cy="1016000"/>
          </a:xfrm>
          <a:prstGeom prst="rect">
            <a:avLst/>
          </a:prstGeom>
          <a:noFill/>
          <a:ln w="9525">
            <a:noFill/>
            <a:miter lim="800000"/>
            <a:headEnd/>
            <a:tailEnd/>
          </a:ln>
        </p:spPr>
        <p:txBody>
          <a:bodyPr lIns="243821" tIns="121910" rIns="243821" bIns="121910">
            <a:spAutoFit/>
          </a:bodyPr>
          <a:lstStyle/>
          <a:p>
            <a:pPr algn="ctr" defTabSz="3967163">
              <a:spcBef>
                <a:spcPct val="50000"/>
              </a:spcBef>
            </a:pPr>
            <a:r>
              <a:rPr lang="en-US" sz="5000" b="1" baseline="30000"/>
              <a:t>1</a:t>
            </a:r>
            <a:r>
              <a:rPr lang="en-US" sz="5000" b="1"/>
              <a:t>Norwood, OH, Norwood High School; </a:t>
            </a:r>
            <a:r>
              <a:rPr lang="en-US" sz="5000" b="1" baseline="30000"/>
              <a:t>2</a:t>
            </a:r>
            <a:r>
              <a:rPr lang="en-US" sz="5000" b="1"/>
              <a:t>Cincinnati, OH, Xavier University</a:t>
            </a:r>
          </a:p>
        </p:txBody>
      </p:sp>
      <p:sp>
        <p:nvSpPr>
          <p:cNvPr id="14346" name="Rectangle 14"/>
          <p:cNvSpPr>
            <a:spLocks noChangeArrowheads="1"/>
          </p:cNvSpPr>
          <p:nvPr/>
        </p:nvSpPr>
        <p:spPr bwMode="auto">
          <a:xfrm>
            <a:off x="38185725" y="5791200"/>
            <a:ext cx="11426825" cy="984250"/>
          </a:xfrm>
          <a:prstGeom prst="rect">
            <a:avLst/>
          </a:prstGeom>
          <a:noFill/>
          <a:ln w="9525">
            <a:noFill/>
            <a:miter lim="800000"/>
            <a:headEnd/>
            <a:tailEnd/>
          </a:ln>
        </p:spPr>
        <p:txBody>
          <a:bodyPr lIns="243821" tIns="121910" rIns="243821" bIns="121910">
            <a:spAutoFit/>
          </a:bodyPr>
          <a:lstStyle/>
          <a:p>
            <a:pPr defTabSz="3967163"/>
            <a:r>
              <a:rPr lang="en-US" sz="4800" b="1">
                <a:solidFill>
                  <a:srgbClr val="990000"/>
                </a:solidFill>
              </a:rPr>
              <a:t>Conclusion</a:t>
            </a:r>
            <a:endParaRPr lang="en-US" sz="4800"/>
          </a:p>
        </p:txBody>
      </p:sp>
      <p:sp>
        <p:nvSpPr>
          <p:cNvPr id="2061" name="Text Box 4"/>
          <p:cNvSpPr txBox="1">
            <a:spLocks noChangeArrowheads="1"/>
          </p:cNvSpPr>
          <p:nvPr/>
        </p:nvSpPr>
        <p:spPr bwMode="auto">
          <a:xfrm>
            <a:off x="37566600" y="22783800"/>
            <a:ext cx="11403013" cy="3600450"/>
          </a:xfrm>
          <a:prstGeom prst="rect">
            <a:avLst/>
          </a:prstGeom>
          <a:noFill/>
          <a:ln>
            <a:noFill/>
            <a:headEnd/>
            <a:tailEnd/>
          </a:ln>
          <a:effectLst/>
        </p:spPr>
        <p:style>
          <a:lnRef idx="2">
            <a:schemeClr val="accent3"/>
          </a:lnRef>
          <a:fillRef idx="1">
            <a:schemeClr val="lt1"/>
          </a:fillRef>
          <a:effectRef idx="0">
            <a:schemeClr val="accent3"/>
          </a:effectRef>
          <a:fontRef idx="minor">
            <a:schemeClr val="dk1"/>
          </a:fontRef>
        </p:style>
        <p:txBody>
          <a:bodyPr lIns="243821" tIns="121910" rIns="243821" bIns="121910">
            <a:spAutoFit/>
          </a:bodyPr>
          <a:lstStyle/>
          <a:p>
            <a:pPr defTabSz="3967163">
              <a:defRPr/>
            </a:pPr>
            <a:r>
              <a:rPr lang="en-US" sz="4800" b="1" dirty="0">
                <a:solidFill>
                  <a:srgbClr val="990000"/>
                </a:solidFill>
              </a:rPr>
              <a:t>Acknowledgements</a:t>
            </a:r>
          </a:p>
          <a:p>
            <a:pPr defTabSz="3967163">
              <a:defRPr/>
            </a:pPr>
            <a:r>
              <a:rPr lang="en-US" sz="3200" b="1" dirty="0" err="1"/>
              <a:t>Zhuo</a:t>
            </a:r>
            <a:r>
              <a:rPr lang="en-US" sz="3200" b="1" dirty="0"/>
              <a:t> Yao, Ph.D. Student</a:t>
            </a:r>
          </a:p>
          <a:p>
            <a:pPr defTabSz="3967163">
              <a:defRPr/>
            </a:pPr>
            <a:r>
              <a:rPr lang="en-US" sz="3200" b="1" dirty="0"/>
              <a:t>Vijay Krishna </a:t>
            </a:r>
            <a:r>
              <a:rPr lang="en-US" sz="3200" b="1" dirty="0" err="1"/>
              <a:t>Nemalapuri</a:t>
            </a:r>
            <a:r>
              <a:rPr lang="en-US" sz="3200" b="1" dirty="0"/>
              <a:t>, MS Student</a:t>
            </a:r>
          </a:p>
          <a:p>
            <a:pPr defTabSz="3967163">
              <a:defRPr/>
            </a:pPr>
            <a:r>
              <a:rPr lang="en-US" sz="3200" b="1" dirty="0" err="1"/>
              <a:t>Heng</a:t>
            </a:r>
            <a:r>
              <a:rPr lang="en-US" sz="3200" b="1" dirty="0"/>
              <a:t> Wei, Ph.D., P.E., Assistant Professor</a:t>
            </a:r>
          </a:p>
          <a:p>
            <a:pPr defTabSz="3967163">
              <a:defRPr/>
            </a:pPr>
            <a:endParaRPr lang="en-US" sz="3200" b="1" dirty="0"/>
          </a:p>
          <a:p>
            <a:pPr defTabSz="3967163">
              <a:defRPr/>
            </a:pPr>
            <a:endParaRPr lang="en-US" sz="4200" dirty="0"/>
          </a:p>
        </p:txBody>
      </p:sp>
      <p:sp>
        <p:nvSpPr>
          <p:cNvPr id="2062" name="Text Box 4"/>
          <p:cNvSpPr txBox="1">
            <a:spLocks noChangeArrowheads="1"/>
          </p:cNvSpPr>
          <p:nvPr/>
        </p:nvSpPr>
        <p:spPr bwMode="auto">
          <a:xfrm>
            <a:off x="37947600" y="26054050"/>
            <a:ext cx="11403013" cy="5416550"/>
          </a:xfrm>
          <a:prstGeom prst="rect">
            <a:avLst/>
          </a:prstGeom>
          <a:noFill/>
          <a:ln w="9525">
            <a:noFill/>
            <a:miter lim="800000"/>
            <a:headEnd/>
            <a:tailEnd/>
          </a:ln>
        </p:spPr>
        <p:txBody>
          <a:bodyPr lIns="243821" tIns="121910" rIns="243821" bIns="121910">
            <a:spAutoFit/>
          </a:bodyPr>
          <a:lstStyle/>
          <a:p>
            <a:pPr defTabSz="3967163">
              <a:defRPr/>
            </a:pPr>
            <a:r>
              <a:rPr lang="en-US" sz="4800" b="1" dirty="0">
                <a:solidFill>
                  <a:srgbClr val="990000"/>
                </a:solidFill>
              </a:rPr>
              <a:t>References</a:t>
            </a:r>
            <a:endParaRPr lang="en-US" sz="4800" dirty="0"/>
          </a:p>
          <a:p>
            <a:pPr marL="457200" indent="-457200">
              <a:buFont typeface="+mj-lt"/>
              <a:buAutoNum type="arabicPeriod"/>
              <a:defRPr/>
            </a:pPr>
            <a:r>
              <a:rPr lang="en-US" sz="2400" dirty="0"/>
              <a:t>Box, P. C., and </a:t>
            </a:r>
            <a:r>
              <a:rPr lang="en-US" sz="2400" dirty="0" err="1"/>
              <a:t>Oppenlander</a:t>
            </a:r>
            <a:r>
              <a:rPr lang="en-US" sz="2400" dirty="0"/>
              <a:t>, J. C. (1976). </a:t>
            </a:r>
            <a:r>
              <a:rPr lang="en-US" sz="2400" i="1" dirty="0"/>
              <a:t>Manual of traffic engineering studies. </a:t>
            </a:r>
            <a:r>
              <a:rPr lang="en-US" sz="2400" dirty="0"/>
              <a:t>Institute of Transportation Engineers, Arlington, Virginia. </a:t>
            </a:r>
          </a:p>
          <a:p>
            <a:pPr marL="457200" indent="-457200">
              <a:buFont typeface="+mj-lt"/>
              <a:buAutoNum type="arabicPeriod"/>
              <a:defRPr/>
            </a:pPr>
            <a:r>
              <a:rPr lang="en-US" sz="2400" dirty="0"/>
              <a:t>Garber, N. J., </a:t>
            </a:r>
            <a:r>
              <a:rPr lang="en-US" sz="2400" dirty="0" err="1"/>
              <a:t>Hoel</a:t>
            </a:r>
            <a:r>
              <a:rPr lang="en-US" sz="2400" dirty="0"/>
              <a:t>, L. A., and </a:t>
            </a:r>
            <a:r>
              <a:rPr lang="en-US" sz="2400" dirty="0" err="1"/>
              <a:t>Sadek</a:t>
            </a:r>
            <a:r>
              <a:rPr lang="en-US" sz="2400" dirty="0"/>
              <a:t>, A. W. (2008). </a:t>
            </a:r>
            <a:r>
              <a:rPr lang="en-US" sz="2400" i="1" dirty="0"/>
              <a:t>Transportation Infrastructure Engineering: A Multimodal Integration. </a:t>
            </a:r>
            <a:r>
              <a:rPr lang="en-US" sz="2400" dirty="0"/>
              <a:t>Thomson Nelson, Chicago. </a:t>
            </a:r>
          </a:p>
          <a:p>
            <a:pPr marL="457200" indent="-457200">
              <a:buFont typeface="+mj-lt"/>
              <a:buAutoNum type="arabicPeriod"/>
              <a:defRPr/>
            </a:pPr>
            <a:r>
              <a:rPr lang="fr-FR" sz="2400" dirty="0" err="1"/>
              <a:t>Gazis</a:t>
            </a:r>
            <a:r>
              <a:rPr lang="fr-FR" sz="2400" dirty="0"/>
              <a:t>, D. C. (1974). </a:t>
            </a:r>
            <a:r>
              <a:rPr lang="fr-FR" sz="2400" i="1" dirty="0" err="1"/>
              <a:t>Traffic</a:t>
            </a:r>
            <a:r>
              <a:rPr lang="fr-FR" sz="2400" i="1" dirty="0"/>
              <a:t> Science. </a:t>
            </a:r>
            <a:r>
              <a:rPr lang="en-US" sz="2400" dirty="0"/>
              <a:t>Wiley-</a:t>
            </a:r>
            <a:r>
              <a:rPr lang="en-US" sz="2400" dirty="0" err="1"/>
              <a:t>Interscience</a:t>
            </a:r>
            <a:r>
              <a:rPr lang="en-US" sz="2400" dirty="0"/>
              <a:t>, . </a:t>
            </a:r>
          </a:p>
          <a:p>
            <a:pPr marL="457200" indent="-457200">
              <a:buFont typeface="+mj-lt"/>
              <a:buAutoNum type="arabicPeriod"/>
              <a:defRPr/>
            </a:pPr>
            <a:r>
              <a:rPr lang="en-US" sz="2400" dirty="0" err="1"/>
              <a:t>Roess</a:t>
            </a:r>
            <a:r>
              <a:rPr lang="en-US" sz="2400" dirty="0"/>
              <a:t>, R. P., </a:t>
            </a:r>
            <a:r>
              <a:rPr lang="en-US" sz="2400" dirty="0" err="1"/>
              <a:t>Prassas</a:t>
            </a:r>
            <a:r>
              <a:rPr lang="en-US" sz="2400" dirty="0"/>
              <a:t>, E. S., and </a:t>
            </a:r>
            <a:r>
              <a:rPr lang="en-US" sz="2400" dirty="0" err="1"/>
              <a:t>McShane</a:t>
            </a:r>
            <a:r>
              <a:rPr lang="en-US" sz="2400" dirty="0"/>
              <a:t>, W. R. (2004). </a:t>
            </a:r>
            <a:r>
              <a:rPr lang="en-US" sz="2400" i="1" dirty="0"/>
              <a:t>Traffic engineering. </a:t>
            </a:r>
            <a:r>
              <a:rPr lang="en-US" sz="2400" dirty="0"/>
              <a:t>Prentice Hall, New York. </a:t>
            </a:r>
          </a:p>
          <a:p>
            <a:pPr marL="457200" indent="-457200">
              <a:buFont typeface="+mj-lt"/>
              <a:buAutoNum type="arabicPeriod"/>
              <a:defRPr/>
            </a:pPr>
            <a:r>
              <a:rPr lang="en-US" sz="2400" dirty="0" err="1"/>
              <a:t>Schrank</a:t>
            </a:r>
            <a:r>
              <a:rPr lang="en-US" sz="2400" dirty="0"/>
              <a:t>, D., and Lomax, T. (2007). "The 2007 Urban Mobility Report." </a:t>
            </a:r>
            <a:r>
              <a:rPr lang="en-US" sz="2400" i="1" dirty="0"/>
              <a:t>Texas Transportation Institute, </a:t>
            </a:r>
            <a:r>
              <a:rPr lang="en-US" sz="2400" dirty="0"/>
              <a:t>. </a:t>
            </a:r>
          </a:p>
          <a:p>
            <a:pPr marL="457200" indent="-457200">
              <a:buFont typeface="+mj-lt"/>
              <a:buAutoNum type="arabicPeriod"/>
              <a:defRPr/>
            </a:pPr>
            <a:r>
              <a:rPr lang="en-US" sz="2400" dirty="0"/>
              <a:t>Texas Transportation Institute. (2006). "Travel Time Reliability: Making It There on Time, All the Time." . </a:t>
            </a:r>
            <a:endParaRPr lang="en-US" sz="2400" dirty="0"/>
          </a:p>
        </p:txBody>
      </p:sp>
      <p:pic>
        <p:nvPicPr>
          <p:cNvPr id="14349" name="Picture 22" descr="xavier-logo.gif"/>
          <p:cNvPicPr>
            <a:picLocks noChangeAspect="1"/>
          </p:cNvPicPr>
          <p:nvPr/>
        </p:nvPicPr>
        <p:blipFill>
          <a:blip r:embed="rId4"/>
          <a:srcRect/>
          <a:stretch>
            <a:fillRect/>
          </a:stretch>
        </p:blipFill>
        <p:spPr bwMode="auto">
          <a:xfrm>
            <a:off x="42387838" y="1828800"/>
            <a:ext cx="3484562" cy="2143125"/>
          </a:xfrm>
          <a:prstGeom prst="rect">
            <a:avLst/>
          </a:prstGeom>
          <a:noFill/>
          <a:ln w="9525">
            <a:noFill/>
            <a:miter lim="800000"/>
            <a:headEnd/>
            <a:tailEnd/>
          </a:ln>
        </p:spPr>
      </p:pic>
      <p:pic>
        <p:nvPicPr>
          <p:cNvPr id="14350" name="Picture 23" descr="norwood_arrow.jpg"/>
          <p:cNvPicPr>
            <a:picLocks noChangeAspect="1"/>
          </p:cNvPicPr>
          <p:nvPr/>
        </p:nvPicPr>
        <p:blipFill>
          <a:blip r:embed="rId5"/>
          <a:srcRect/>
          <a:stretch>
            <a:fillRect/>
          </a:stretch>
        </p:blipFill>
        <p:spPr bwMode="auto">
          <a:xfrm>
            <a:off x="46939200" y="1524000"/>
            <a:ext cx="2309813" cy="2743200"/>
          </a:xfrm>
          <a:prstGeom prst="rect">
            <a:avLst/>
          </a:prstGeom>
          <a:noFill/>
          <a:ln w="9525">
            <a:noFill/>
            <a:miter lim="800000"/>
            <a:headEnd/>
            <a:tailEnd/>
          </a:ln>
        </p:spPr>
      </p:pic>
      <p:pic>
        <p:nvPicPr>
          <p:cNvPr id="14351" name="Picture 26" descr="nsf.jpg"/>
          <p:cNvPicPr>
            <a:picLocks noChangeAspect="1"/>
          </p:cNvPicPr>
          <p:nvPr/>
        </p:nvPicPr>
        <p:blipFill>
          <a:blip r:embed="rId6"/>
          <a:srcRect/>
          <a:stretch>
            <a:fillRect/>
          </a:stretch>
        </p:blipFill>
        <p:spPr bwMode="auto">
          <a:xfrm>
            <a:off x="7112000" y="1524000"/>
            <a:ext cx="2563813" cy="2773363"/>
          </a:xfrm>
          <a:prstGeom prst="rect">
            <a:avLst/>
          </a:prstGeom>
          <a:noFill/>
          <a:ln w="9525">
            <a:noFill/>
            <a:miter lim="800000"/>
            <a:headEnd/>
            <a:tailEnd/>
          </a:ln>
        </p:spPr>
      </p:pic>
      <p:sp>
        <p:nvSpPr>
          <p:cNvPr id="14352" name="Text Box 4"/>
          <p:cNvSpPr txBox="1">
            <a:spLocks noChangeArrowheads="1"/>
          </p:cNvSpPr>
          <p:nvPr/>
        </p:nvSpPr>
        <p:spPr bwMode="auto">
          <a:xfrm>
            <a:off x="13868400" y="5797550"/>
            <a:ext cx="10896600" cy="984250"/>
          </a:xfrm>
          <a:prstGeom prst="rect">
            <a:avLst/>
          </a:prstGeom>
          <a:noFill/>
          <a:ln w="9525">
            <a:noFill/>
            <a:miter lim="800000"/>
            <a:headEnd/>
            <a:tailEnd/>
          </a:ln>
        </p:spPr>
        <p:txBody>
          <a:bodyPr lIns="243821" tIns="121910" rIns="243821" bIns="121910">
            <a:spAutoFit/>
          </a:bodyPr>
          <a:lstStyle/>
          <a:p>
            <a:pPr defTabSz="3967163"/>
            <a:r>
              <a:rPr lang="en-US" sz="4800" b="1">
                <a:solidFill>
                  <a:srgbClr val="990000"/>
                </a:solidFill>
              </a:rPr>
              <a:t>Research Methods</a:t>
            </a:r>
            <a:endParaRPr lang="en-US" sz="3100"/>
          </a:p>
        </p:txBody>
      </p:sp>
      <p:pic>
        <p:nvPicPr>
          <p:cNvPr id="14353" name="Picture 29" descr="artimis.jpg"/>
          <p:cNvPicPr>
            <a:picLocks noChangeAspect="1"/>
          </p:cNvPicPr>
          <p:nvPr/>
        </p:nvPicPr>
        <p:blipFill>
          <a:blip r:embed="rId7"/>
          <a:srcRect/>
          <a:stretch>
            <a:fillRect/>
          </a:stretch>
        </p:blipFill>
        <p:spPr bwMode="auto">
          <a:xfrm>
            <a:off x="1371600" y="15621000"/>
            <a:ext cx="10287000" cy="4191000"/>
          </a:xfrm>
          <a:prstGeom prst="rect">
            <a:avLst/>
          </a:prstGeom>
          <a:noFill/>
          <a:ln w="9525">
            <a:noFill/>
            <a:miter lim="800000"/>
            <a:headEnd/>
            <a:tailEnd/>
          </a:ln>
        </p:spPr>
      </p:pic>
      <p:pic>
        <p:nvPicPr>
          <p:cNvPr id="14354" name="Picture 25" descr="gps.png"/>
          <p:cNvPicPr>
            <a:picLocks noChangeAspect="1"/>
          </p:cNvPicPr>
          <p:nvPr/>
        </p:nvPicPr>
        <p:blipFill>
          <a:blip r:embed="rId8"/>
          <a:srcRect/>
          <a:stretch>
            <a:fillRect/>
          </a:stretch>
        </p:blipFill>
        <p:spPr bwMode="auto">
          <a:xfrm>
            <a:off x="12115800" y="24536400"/>
            <a:ext cx="7848600" cy="4414838"/>
          </a:xfrm>
          <a:prstGeom prst="rect">
            <a:avLst/>
          </a:prstGeom>
          <a:noFill/>
          <a:ln w="9525">
            <a:noFill/>
            <a:miter lim="800000"/>
            <a:headEnd/>
            <a:tailEnd/>
          </a:ln>
        </p:spPr>
      </p:pic>
      <p:sp>
        <p:nvSpPr>
          <p:cNvPr id="14355" name="Text Box 13"/>
          <p:cNvSpPr txBox="1">
            <a:spLocks noChangeArrowheads="1"/>
          </p:cNvSpPr>
          <p:nvPr/>
        </p:nvSpPr>
        <p:spPr bwMode="auto">
          <a:xfrm>
            <a:off x="34823400" y="17145000"/>
            <a:ext cx="3468688" cy="1724025"/>
          </a:xfrm>
          <a:prstGeom prst="rect">
            <a:avLst/>
          </a:prstGeom>
          <a:noFill/>
          <a:ln w="9525">
            <a:noFill/>
            <a:miter lim="800000"/>
            <a:headEnd/>
            <a:tailEnd/>
          </a:ln>
        </p:spPr>
        <p:txBody>
          <a:bodyPr lIns="243821" tIns="121910" rIns="243821" bIns="121910">
            <a:spAutoFit/>
          </a:bodyPr>
          <a:lstStyle/>
          <a:p>
            <a:r>
              <a:rPr lang="en-US" sz="3200"/>
              <a:t>Southbound critical segments</a:t>
            </a:r>
          </a:p>
        </p:txBody>
      </p:sp>
      <p:sp>
        <p:nvSpPr>
          <p:cNvPr id="14356" name="Text Box 4"/>
          <p:cNvSpPr txBox="1">
            <a:spLocks noChangeArrowheads="1"/>
          </p:cNvSpPr>
          <p:nvPr/>
        </p:nvSpPr>
        <p:spPr bwMode="auto">
          <a:xfrm>
            <a:off x="1143000" y="19685000"/>
            <a:ext cx="11403013" cy="8356600"/>
          </a:xfrm>
          <a:prstGeom prst="rect">
            <a:avLst/>
          </a:prstGeom>
          <a:noFill/>
          <a:ln w="9525">
            <a:noFill/>
            <a:miter lim="800000"/>
            <a:headEnd/>
            <a:tailEnd/>
          </a:ln>
        </p:spPr>
        <p:txBody>
          <a:bodyPr lIns="243821" tIns="121910" rIns="243821" bIns="121910">
            <a:spAutoFit/>
          </a:bodyPr>
          <a:lstStyle/>
          <a:p>
            <a:pPr defTabSz="3967163"/>
            <a:r>
              <a:rPr lang="en-US" sz="4800" b="1">
                <a:solidFill>
                  <a:srgbClr val="990000"/>
                </a:solidFill>
              </a:rPr>
              <a:t>Introduction</a:t>
            </a:r>
            <a:endParaRPr lang="en-US" sz="4800"/>
          </a:p>
          <a:p>
            <a:pPr algn="just" defTabSz="3967163"/>
            <a:r>
              <a:rPr lang="en-US" sz="3200"/>
              <a:t>Transportation Engineers work in a field where they must collect and analyze data and compare it to some of the data that has been collected by various organizations, such as ODOT in Ohio.  After collecting the data and analyzing it, engineers think about hypothetical situations of ways to improve traffic and keep congestion to a minimum. </a:t>
            </a:r>
          </a:p>
          <a:p>
            <a:pPr algn="just" defTabSz="3967163"/>
            <a:endParaRPr lang="en-US" sz="3200"/>
          </a:p>
          <a:p>
            <a:pPr algn="just" defTabSz="3967163"/>
            <a:r>
              <a:rPr lang="en-US" sz="3200"/>
              <a:t>Tools used:</a:t>
            </a:r>
          </a:p>
          <a:p>
            <a:pPr algn="just" defTabSz="3967163">
              <a:buFont typeface="Arial" charset="0"/>
              <a:buChar char="•"/>
            </a:pPr>
            <a:r>
              <a:rPr lang="en-US" sz="3200"/>
              <a:t>GPS data loggers</a:t>
            </a:r>
          </a:p>
          <a:p>
            <a:pPr algn="just" defTabSz="3967163">
              <a:buFont typeface="Arial" charset="0"/>
              <a:buChar char="•"/>
            </a:pPr>
            <a:r>
              <a:rPr lang="en-US" sz="3200"/>
              <a:t>Jamar traffic counters</a:t>
            </a:r>
          </a:p>
          <a:p>
            <a:pPr algn="just" defTabSz="3967163">
              <a:buFont typeface="Arial" charset="0"/>
              <a:buChar char="•"/>
            </a:pPr>
            <a:r>
              <a:rPr lang="en-US" sz="3200"/>
              <a:t>Petra Pro software</a:t>
            </a:r>
          </a:p>
          <a:p>
            <a:pPr algn="just" defTabSz="3967163">
              <a:buFont typeface="Arial" charset="0"/>
              <a:buChar char="•"/>
            </a:pPr>
            <a:r>
              <a:rPr lang="en-US" sz="3200"/>
              <a:t>Microsoft Excel</a:t>
            </a:r>
          </a:p>
          <a:p>
            <a:pPr algn="just" defTabSz="3967163">
              <a:buFont typeface="Arial" charset="0"/>
              <a:buChar char="•"/>
            </a:pPr>
            <a:r>
              <a:rPr lang="en-US" sz="3200"/>
              <a:t>Highway Capacity software (HCS)</a:t>
            </a:r>
          </a:p>
          <a:p>
            <a:pPr algn="just" defTabSz="3967163">
              <a:buFont typeface="Arial" charset="0"/>
              <a:buChar char="•"/>
            </a:pPr>
            <a:r>
              <a:rPr lang="en-US" sz="3200"/>
              <a:t>VISSIM simulation software</a:t>
            </a:r>
          </a:p>
          <a:p>
            <a:pPr defTabSz="3967163">
              <a:buFont typeface="Arial" charset="0"/>
              <a:buChar char="•"/>
            </a:pPr>
            <a:endParaRPr lang="en-US" sz="3100"/>
          </a:p>
        </p:txBody>
      </p:sp>
      <p:sp>
        <p:nvSpPr>
          <p:cNvPr id="14357" name="Text Box 13"/>
          <p:cNvSpPr txBox="1">
            <a:spLocks noChangeArrowheads="1"/>
          </p:cNvSpPr>
          <p:nvPr/>
        </p:nvSpPr>
        <p:spPr bwMode="auto">
          <a:xfrm>
            <a:off x="12573000" y="22021800"/>
            <a:ext cx="8839200" cy="723900"/>
          </a:xfrm>
          <a:prstGeom prst="rect">
            <a:avLst/>
          </a:prstGeom>
          <a:noFill/>
          <a:ln w="9525">
            <a:noFill/>
            <a:miter lim="800000"/>
            <a:headEnd/>
            <a:tailEnd/>
          </a:ln>
        </p:spPr>
        <p:txBody>
          <a:bodyPr lIns="243821" tIns="121910" rIns="243821" bIns="121910">
            <a:spAutoFit/>
          </a:bodyPr>
          <a:lstStyle/>
          <a:p>
            <a:pPr defTabSz="3967163">
              <a:spcBef>
                <a:spcPct val="50000"/>
              </a:spcBef>
            </a:pPr>
            <a:r>
              <a:rPr lang="en-US" sz="3100"/>
              <a:t>GPS Data Through Travel Navigation Software</a:t>
            </a:r>
          </a:p>
        </p:txBody>
      </p:sp>
      <p:grpSp>
        <p:nvGrpSpPr>
          <p:cNvPr id="14358" name="Group 118"/>
          <p:cNvGrpSpPr>
            <a:grpSpLocks/>
          </p:cNvGrpSpPr>
          <p:nvPr/>
        </p:nvGrpSpPr>
        <p:grpSpPr bwMode="auto">
          <a:xfrm>
            <a:off x="11963400" y="23012400"/>
            <a:ext cx="9829800" cy="1371600"/>
            <a:chOff x="11201400" y="24993600"/>
            <a:chExt cx="9829800" cy="1371600"/>
          </a:xfrm>
        </p:grpSpPr>
        <p:sp>
          <p:nvSpPr>
            <p:cNvPr id="14391" name="Text Box 13"/>
            <p:cNvSpPr txBox="1">
              <a:spLocks noChangeArrowheads="1"/>
            </p:cNvSpPr>
            <p:nvPr/>
          </p:nvSpPr>
          <p:spPr bwMode="auto">
            <a:xfrm>
              <a:off x="11201400" y="24993600"/>
              <a:ext cx="5410200" cy="615533"/>
            </a:xfrm>
            <a:prstGeom prst="rect">
              <a:avLst/>
            </a:prstGeom>
            <a:noFill/>
            <a:ln w="9525">
              <a:noFill/>
              <a:miter lim="800000"/>
              <a:headEnd/>
              <a:tailEnd/>
            </a:ln>
          </p:spPr>
          <p:txBody>
            <a:bodyPr lIns="243821" tIns="121910" rIns="243821" bIns="121910">
              <a:spAutoFit/>
            </a:bodyPr>
            <a:lstStyle/>
            <a:p>
              <a:pPr algn="just" defTabSz="3967163">
                <a:spcBef>
                  <a:spcPct val="50000"/>
                </a:spcBef>
              </a:pPr>
              <a:r>
                <a:rPr lang="en-US" sz="2400"/>
                <a:t>Recorded trip</a:t>
              </a:r>
            </a:p>
          </p:txBody>
        </p:sp>
        <p:sp>
          <p:nvSpPr>
            <p:cNvPr id="14392" name="Text Box 13"/>
            <p:cNvSpPr txBox="1">
              <a:spLocks noChangeArrowheads="1"/>
            </p:cNvSpPr>
            <p:nvPr/>
          </p:nvSpPr>
          <p:spPr bwMode="auto">
            <a:xfrm>
              <a:off x="15621000" y="24993600"/>
              <a:ext cx="5410200" cy="615533"/>
            </a:xfrm>
            <a:prstGeom prst="rect">
              <a:avLst/>
            </a:prstGeom>
            <a:noFill/>
            <a:ln w="9525">
              <a:noFill/>
              <a:miter lim="800000"/>
              <a:headEnd/>
              <a:tailEnd/>
            </a:ln>
          </p:spPr>
          <p:txBody>
            <a:bodyPr lIns="243821" tIns="121910" rIns="243821" bIns="121910">
              <a:spAutoFit/>
            </a:bodyPr>
            <a:lstStyle/>
            <a:p>
              <a:pPr algn="just" defTabSz="3967163">
                <a:spcBef>
                  <a:spcPct val="50000"/>
                </a:spcBef>
              </a:pPr>
              <a:r>
                <a:rPr lang="en-US" sz="2400"/>
                <a:t>Time/Velocity graph</a:t>
              </a:r>
            </a:p>
          </p:txBody>
        </p:sp>
        <p:cxnSp>
          <p:nvCxnSpPr>
            <p:cNvPr id="14393" name="Straight Arrow Connector 59"/>
            <p:cNvCxnSpPr>
              <a:cxnSpLocks noChangeShapeType="1"/>
            </p:cNvCxnSpPr>
            <p:nvPr/>
          </p:nvCxnSpPr>
          <p:spPr bwMode="auto">
            <a:xfrm rot="16200000" flipH="1">
              <a:off x="17354551" y="26079452"/>
              <a:ext cx="533397" cy="38099"/>
            </a:xfrm>
            <a:prstGeom prst="straightConnector1">
              <a:avLst/>
            </a:prstGeom>
            <a:noFill/>
            <a:ln w="9525" algn="ctr">
              <a:solidFill>
                <a:schemeClr val="tx1"/>
              </a:solidFill>
              <a:round/>
              <a:headEnd/>
              <a:tailEnd type="arrow" w="med" len="med"/>
            </a:ln>
          </p:spPr>
        </p:cxnSp>
        <p:cxnSp>
          <p:nvCxnSpPr>
            <p:cNvPr id="14394" name="Straight Arrow Connector 60"/>
            <p:cNvCxnSpPr>
              <a:cxnSpLocks noChangeShapeType="1"/>
            </p:cNvCxnSpPr>
            <p:nvPr/>
          </p:nvCxnSpPr>
          <p:spPr bwMode="auto">
            <a:xfrm rot="16200000" flipH="1">
              <a:off x="12477750" y="25927050"/>
              <a:ext cx="685799" cy="38099"/>
            </a:xfrm>
            <a:prstGeom prst="straightConnector1">
              <a:avLst/>
            </a:prstGeom>
            <a:noFill/>
            <a:ln w="9525" algn="ctr">
              <a:solidFill>
                <a:schemeClr val="tx1"/>
              </a:solidFill>
              <a:round/>
              <a:headEnd/>
              <a:tailEnd type="arrow" w="med" len="med"/>
            </a:ln>
          </p:spPr>
        </p:cxnSp>
      </p:grpSp>
      <p:cxnSp>
        <p:nvCxnSpPr>
          <p:cNvPr id="14359" name="Straight Arrow Connector 65"/>
          <p:cNvCxnSpPr>
            <a:cxnSpLocks noChangeShapeType="1"/>
          </p:cNvCxnSpPr>
          <p:nvPr/>
        </p:nvCxnSpPr>
        <p:spPr bwMode="auto">
          <a:xfrm>
            <a:off x="5257800" y="24612600"/>
            <a:ext cx="2362200" cy="762000"/>
          </a:xfrm>
          <a:prstGeom prst="straightConnector1">
            <a:avLst/>
          </a:prstGeom>
          <a:noFill/>
          <a:ln w="9525" algn="ctr">
            <a:solidFill>
              <a:schemeClr val="tx1"/>
            </a:solidFill>
            <a:round/>
            <a:headEnd/>
            <a:tailEnd type="arrow" w="med" len="med"/>
          </a:ln>
        </p:spPr>
      </p:cxnSp>
      <p:pic>
        <p:nvPicPr>
          <p:cNvPr id="14360" name="Content Placeholder 3" descr="nb description.png"/>
          <p:cNvPicPr>
            <a:picLocks noChangeAspect="1"/>
          </p:cNvPicPr>
          <p:nvPr/>
        </p:nvPicPr>
        <p:blipFill>
          <a:blip r:embed="rId9"/>
          <a:srcRect/>
          <a:stretch>
            <a:fillRect/>
          </a:stretch>
        </p:blipFill>
        <p:spPr bwMode="auto">
          <a:xfrm>
            <a:off x="38192075" y="6858000"/>
            <a:ext cx="6613525" cy="4137025"/>
          </a:xfrm>
          <a:prstGeom prst="rect">
            <a:avLst/>
          </a:prstGeom>
          <a:noFill/>
          <a:ln w="9525">
            <a:noFill/>
            <a:miter lim="800000"/>
            <a:headEnd/>
            <a:tailEnd/>
          </a:ln>
        </p:spPr>
      </p:pic>
      <p:pic>
        <p:nvPicPr>
          <p:cNvPr id="14361" name="Picture 42" descr="SB description.png"/>
          <p:cNvPicPr>
            <a:picLocks noChangeAspect="1"/>
          </p:cNvPicPr>
          <p:nvPr/>
        </p:nvPicPr>
        <p:blipFill>
          <a:blip r:embed="rId10"/>
          <a:srcRect/>
          <a:stretch>
            <a:fillRect/>
          </a:stretch>
        </p:blipFill>
        <p:spPr bwMode="auto">
          <a:xfrm>
            <a:off x="38252400" y="12276138"/>
            <a:ext cx="6705600" cy="5097462"/>
          </a:xfrm>
          <a:prstGeom prst="rect">
            <a:avLst/>
          </a:prstGeom>
          <a:noFill/>
          <a:ln w="9525">
            <a:noFill/>
            <a:miter lim="800000"/>
            <a:headEnd/>
            <a:tailEnd/>
          </a:ln>
        </p:spPr>
      </p:pic>
      <p:pic>
        <p:nvPicPr>
          <p:cNvPr id="14362" name="Picture 45" descr="IMG_6748.JPG"/>
          <p:cNvPicPr>
            <a:picLocks noChangeAspect="1"/>
          </p:cNvPicPr>
          <p:nvPr/>
        </p:nvPicPr>
        <p:blipFill>
          <a:blip r:embed="rId11"/>
          <a:srcRect/>
          <a:stretch>
            <a:fillRect/>
          </a:stretch>
        </p:blipFill>
        <p:spPr bwMode="auto">
          <a:xfrm>
            <a:off x="8001000" y="23622000"/>
            <a:ext cx="3810000" cy="5080000"/>
          </a:xfrm>
          <a:prstGeom prst="rect">
            <a:avLst/>
          </a:prstGeom>
          <a:noFill/>
          <a:ln w="9525">
            <a:noFill/>
            <a:miter lim="800000"/>
            <a:headEnd/>
            <a:tailEnd/>
          </a:ln>
        </p:spPr>
      </p:pic>
      <p:sp>
        <p:nvSpPr>
          <p:cNvPr id="14363" name="TextBox 66"/>
          <p:cNvSpPr txBox="1">
            <a:spLocks noChangeArrowheads="1"/>
          </p:cNvSpPr>
          <p:nvPr/>
        </p:nvSpPr>
        <p:spPr bwMode="auto">
          <a:xfrm>
            <a:off x="7696200" y="28757563"/>
            <a:ext cx="4191000" cy="1200150"/>
          </a:xfrm>
          <a:prstGeom prst="rect">
            <a:avLst/>
          </a:prstGeom>
          <a:noFill/>
          <a:ln w="9525">
            <a:noFill/>
            <a:miter lim="800000"/>
            <a:headEnd/>
            <a:tailEnd/>
          </a:ln>
        </p:spPr>
        <p:txBody>
          <a:bodyPr>
            <a:spAutoFit/>
          </a:bodyPr>
          <a:lstStyle/>
          <a:p>
            <a:pPr algn="just"/>
            <a:r>
              <a:rPr lang="en-US" sz="2400"/>
              <a:t>GPS data logger linked to Travel Navigation software</a:t>
            </a:r>
          </a:p>
          <a:p>
            <a:endParaRPr lang="en-US" sz="2400"/>
          </a:p>
        </p:txBody>
      </p:sp>
      <p:pic>
        <p:nvPicPr>
          <p:cNvPr id="14364" name="Picture 74" descr="uc.jpg"/>
          <p:cNvPicPr>
            <a:picLocks noChangeAspect="1"/>
          </p:cNvPicPr>
          <p:nvPr/>
        </p:nvPicPr>
        <p:blipFill>
          <a:blip r:embed="rId12"/>
          <a:srcRect/>
          <a:stretch>
            <a:fillRect/>
          </a:stretch>
        </p:blipFill>
        <p:spPr bwMode="auto">
          <a:xfrm>
            <a:off x="1981200" y="1600200"/>
            <a:ext cx="4773613" cy="2303463"/>
          </a:xfrm>
          <a:prstGeom prst="rect">
            <a:avLst/>
          </a:prstGeom>
          <a:noFill/>
          <a:ln w="9525">
            <a:noFill/>
            <a:miter lim="800000"/>
            <a:headEnd/>
            <a:tailEnd/>
          </a:ln>
        </p:spPr>
      </p:pic>
      <p:sp>
        <p:nvSpPr>
          <p:cNvPr id="14365" name="Text Box 13"/>
          <p:cNvSpPr txBox="1">
            <a:spLocks noChangeArrowheads="1"/>
          </p:cNvSpPr>
          <p:nvPr/>
        </p:nvSpPr>
        <p:spPr bwMode="auto">
          <a:xfrm>
            <a:off x="44881800" y="6705600"/>
            <a:ext cx="5068888" cy="12065000"/>
          </a:xfrm>
          <a:prstGeom prst="rect">
            <a:avLst/>
          </a:prstGeom>
          <a:noFill/>
          <a:ln w="9525">
            <a:noFill/>
            <a:miter lim="800000"/>
            <a:headEnd/>
            <a:tailEnd/>
          </a:ln>
        </p:spPr>
        <p:txBody>
          <a:bodyPr lIns="243821" tIns="121910" rIns="243821" bIns="121910">
            <a:spAutoFit/>
          </a:bodyPr>
          <a:lstStyle/>
          <a:p>
            <a:pPr algn="just"/>
            <a:r>
              <a:rPr lang="en-US" sz="3200"/>
              <a:t>Due to the Level of Service rating of  C and D on the southbound section of I-71, it is apparent that further study of segments 4 and 7 be conducted to minimize the effects of current volume levels and improve the LOS rating.  Future increase in volume along this section will result in a LOS rating falling below the acceptable rating of D.  This will increase the buffer time needed for commuters to arrive on time.  It should be noted that this study was conducted during the summer months where volume levels are lower during rush hour.</a:t>
            </a:r>
          </a:p>
        </p:txBody>
      </p:sp>
      <p:pic>
        <p:nvPicPr>
          <p:cNvPr id="14366" name="Picture 82" descr="section10.png"/>
          <p:cNvPicPr>
            <a:picLocks noChangeAspect="1"/>
          </p:cNvPicPr>
          <p:nvPr/>
        </p:nvPicPr>
        <p:blipFill>
          <a:blip r:embed="rId13"/>
          <a:srcRect r="19218"/>
          <a:stretch>
            <a:fillRect/>
          </a:stretch>
        </p:blipFill>
        <p:spPr bwMode="auto">
          <a:xfrm>
            <a:off x="21793200" y="21488400"/>
            <a:ext cx="4648200" cy="3352800"/>
          </a:xfrm>
          <a:prstGeom prst="rect">
            <a:avLst/>
          </a:prstGeom>
          <a:solidFill>
            <a:schemeClr val="bg1">
              <a:alpha val="50195"/>
            </a:schemeClr>
          </a:solidFill>
          <a:ln w="9525">
            <a:noFill/>
            <a:miter lim="800000"/>
            <a:headEnd/>
            <a:tailEnd/>
          </a:ln>
        </p:spPr>
      </p:pic>
      <p:sp>
        <p:nvSpPr>
          <p:cNvPr id="14367" name="Text Box 13"/>
          <p:cNvSpPr txBox="1">
            <a:spLocks noChangeArrowheads="1"/>
          </p:cNvSpPr>
          <p:nvPr/>
        </p:nvSpPr>
        <p:spPr bwMode="auto">
          <a:xfrm>
            <a:off x="22326600" y="25831800"/>
            <a:ext cx="3468688" cy="1230313"/>
          </a:xfrm>
          <a:prstGeom prst="rect">
            <a:avLst/>
          </a:prstGeom>
          <a:noFill/>
          <a:ln w="9525">
            <a:noFill/>
            <a:miter lim="800000"/>
            <a:headEnd/>
            <a:tailEnd/>
          </a:ln>
        </p:spPr>
        <p:txBody>
          <a:bodyPr lIns="243821" tIns="121910" rIns="243821" bIns="121910">
            <a:spAutoFit/>
          </a:bodyPr>
          <a:lstStyle/>
          <a:p>
            <a:r>
              <a:rPr lang="en-US" sz="3200"/>
              <a:t>Reliable segment</a:t>
            </a:r>
          </a:p>
        </p:txBody>
      </p:sp>
      <p:cxnSp>
        <p:nvCxnSpPr>
          <p:cNvPr id="14368" name="Straight Arrow Connector 85"/>
          <p:cNvCxnSpPr>
            <a:cxnSpLocks noChangeShapeType="1"/>
          </p:cNvCxnSpPr>
          <p:nvPr/>
        </p:nvCxnSpPr>
        <p:spPr bwMode="auto">
          <a:xfrm rot="10800000">
            <a:off x="33604200" y="15773400"/>
            <a:ext cx="1371600" cy="990600"/>
          </a:xfrm>
          <a:prstGeom prst="straightConnector1">
            <a:avLst/>
          </a:prstGeom>
          <a:noFill/>
          <a:ln w="9525" algn="ctr">
            <a:solidFill>
              <a:schemeClr val="tx1"/>
            </a:solidFill>
            <a:round/>
            <a:headEnd/>
            <a:tailEnd type="arrow" w="med" len="med"/>
          </a:ln>
        </p:spPr>
      </p:cxnSp>
      <p:grpSp>
        <p:nvGrpSpPr>
          <p:cNvPr id="14369" name="Group 101"/>
          <p:cNvGrpSpPr>
            <a:grpSpLocks/>
          </p:cNvGrpSpPr>
          <p:nvPr/>
        </p:nvGrpSpPr>
        <p:grpSpPr bwMode="auto">
          <a:xfrm>
            <a:off x="23164800" y="6897688"/>
            <a:ext cx="12725400" cy="8266112"/>
            <a:chOff x="23833292" y="15432392"/>
            <a:chExt cx="11675908" cy="7580008"/>
          </a:xfrm>
        </p:grpSpPr>
        <p:pic>
          <p:nvPicPr>
            <p:cNvPr id="14388" name="Picture 91" descr="sb graph.png"/>
            <p:cNvPicPr>
              <a:picLocks noChangeAspect="1"/>
            </p:cNvPicPr>
            <p:nvPr/>
          </p:nvPicPr>
          <p:blipFill>
            <a:blip r:embed="rId14"/>
            <a:srcRect/>
            <a:stretch>
              <a:fillRect/>
            </a:stretch>
          </p:blipFill>
          <p:spPr bwMode="auto">
            <a:xfrm>
              <a:off x="23833292" y="15432392"/>
              <a:ext cx="11675908" cy="7580008"/>
            </a:xfrm>
            <a:prstGeom prst="rect">
              <a:avLst/>
            </a:prstGeom>
            <a:solidFill>
              <a:schemeClr val="bg1">
                <a:alpha val="50195"/>
              </a:schemeClr>
            </a:solidFill>
            <a:ln w="9525">
              <a:noFill/>
              <a:miter lim="800000"/>
              <a:headEnd/>
              <a:tailEnd/>
            </a:ln>
          </p:spPr>
        </p:pic>
        <p:cxnSp>
          <p:nvCxnSpPr>
            <p:cNvPr id="14389" name="Straight Arrow Connector 96"/>
            <p:cNvCxnSpPr>
              <a:cxnSpLocks noChangeShapeType="1"/>
            </p:cNvCxnSpPr>
            <p:nvPr/>
          </p:nvCxnSpPr>
          <p:spPr bwMode="auto">
            <a:xfrm rot="5400000" flipH="1" flipV="1">
              <a:off x="26518394" y="19125406"/>
              <a:ext cx="1371600" cy="1588"/>
            </a:xfrm>
            <a:prstGeom prst="straightConnector1">
              <a:avLst/>
            </a:prstGeom>
            <a:noFill/>
            <a:ln w="53975" algn="ctr">
              <a:solidFill>
                <a:srgbClr val="7030A0"/>
              </a:solidFill>
              <a:round/>
              <a:headEnd type="arrow" w="med" len="med"/>
              <a:tailEnd type="arrow" w="med" len="med"/>
            </a:ln>
          </p:spPr>
        </p:cxnSp>
        <p:sp>
          <p:nvSpPr>
            <p:cNvPr id="99" name="TextBox 98"/>
            <p:cNvSpPr txBox="1"/>
            <p:nvPr/>
          </p:nvSpPr>
          <p:spPr>
            <a:xfrm>
              <a:off x="27203807" y="17678590"/>
              <a:ext cx="1980942" cy="400327"/>
            </a:xfrm>
            <a:prstGeom prst="rect">
              <a:avLst/>
            </a:prstGeom>
            <a:noFill/>
          </p:spPr>
          <p:txBody>
            <a:bodyPr>
              <a:spAutoFit/>
            </a:bodyPr>
            <a:lstStyle/>
            <a:p>
              <a:pPr>
                <a:defRPr/>
              </a:pPr>
              <a:r>
                <a:rPr lang="en-US" sz="2000" dirty="0">
                  <a:solidFill>
                    <a:schemeClr val="accent6">
                      <a:lumMod val="50000"/>
                    </a:schemeClr>
                  </a:solidFill>
                </a:rPr>
                <a:t>Buffer Time</a:t>
              </a:r>
              <a:endParaRPr lang="en-US" sz="2000" dirty="0">
                <a:solidFill>
                  <a:schemeClr val="accent6">
                    <a:lumMod val="50000"/>
                  </a:schemeClr>
                </a:solidFill>
              </a:endParaRPr>
            </a:p>
          </p:txBody>
        </p:sp>
      </p:grpSp>
      <p:grpSp>
        <p:nvGrpSpPr>
          <p:cNvPr id="14370" name="Group 117"/>
          <p:cNvGrpSpPr>
            <a:grpSpLocks/>
          </p:cNvGrpSpPr>
          <p:nvPr/>
        </p:nvGrpSpPr>
        <p:grpSpPr bwMode="auto">
          <a:xfrm>
            <a:off x="30783213" y="26898600"/>
            <a:ext cx="2135187" cy="1982788"/>
            <a:chOff x="30784006" y="26898600"/>
            <a:chExt cx="2134394" cy="1981994"/>
          </a:xfrm>
        </p:grpSpPr>
        <p:cxnSp>
          <p:nvCxnSpPr>
            <p:cNvPr id="14386" name="Straight Arrow Connector 95"/>
            <p:cNvCxnSpPr>
              <a:cxnSpLocks noChangeShapeType="1"/>
            </p:cNvCxnSpPr>
            <p:nvPr/>
          </p:nvCxnSpPr>
          <p:spPr bwMode="auto">
            <a:xfrm rot="5400000" flipH="1" flipV="1">
              <a:off x="29946600" y="28041600"/>
              <a:ext cx="1676400" cy="1588"/>
            </a:xfrm>
            <a:prstGeom prst="straightConnector1">
              <a:avLst/>
            </a:prstGeom>
            <a:noFill/>
            <a:ln w="53975" algn="ctr">
              <a:solidFill>
                <a:srgbClr val="7030A0"/>
              </a:solidFill>
              <a:round/>
              <a:headEnd type="arrow" w="med" len="med"/>
              <a:tailEnd type="arrow" w="med" len="med"/>
            </a:ln>
          </p:spPr>
        </p:cxnSp>
        <p:sp>
          <p:nvSpPr>
            <p:cNvPr id="100" name="TextBox 99"/>
            <p:cNvSpPr txBox="1"/>
            <p:nvPr/>
          </p:nvSpPr>
          <p:spPr>
            <a:xfrm>
              <a:off x="30937936" y="26898600"/>
              <a:ext cx="1980464" cy="399890"/>
            </a:xfrm>
            <a:prstGeom prst="rect">
              <a:avLst/>
            </a:prstGeom>
            <a:noFill/>
          </p:spPr>
          <p:txBody>
            <a:bodyPr>
              <a:spAutoFit/>
            </a:bodyPr>
            <a:lstStyle/>
            <a:p>
              <a:pPr>
                <a:defRPr/>
              </a:pPr>
              <a:r>
                <a:rPr lang="en-US" sz="2000" dirty="0">
                  <a:solidFill>
                    <a:schemeClr val="accent6">
                      <a:lumMod val="50000"/>
                    </a:schemeClr>
                  </a:solidFill>
                </a:rPr>
                <a:t>Buffer Time</a:t>
              </a:r>
              <a:endParaRPr lang="en-US" sz="2000" dirty="0">
                <a:solidFill>
                  <a:schemeClr val="accent6">
                    <a:lumMod val="50000"/>
                  </a:schemeClr>
                </a:solidFill>
              </a:endParaRPr>
            </a:p>
          </p:txBody>
        </p:sp>
      </p:grpSp>
      <p:sp>
        <p:nvSpPr>
          <p:cNvPr id="14371" name="TextBox 103"/>
          <p:cNvSpPr txBox="1">
            <a:spLocks noChangeArrowheads="1"/>
          </p:cNvSpPr>
          <p:nvPr/>
        </p:nvSpPr>
        <p:spPr bwMode="auto">
          <a:xfrm>
            <a:off x="37261800" y="19126200"/>
            <a:ext cx="7543800" cy="708025"/>
          </a:xfrm>
          <a:prstGeom prst="rect">
            <a:avLst/>
          </a:prstGeom>
          <a:noFill/>
          <a:ln w="9525">
            <a:noFill/>
            <a:miter lim="800000"/>
            <a:headEnd/>
            <a:tailEnd/>
          </a:ln>
        </p:spPr>
        <p:txBody>
          <a:bodyPr>
            <a:spAutoFit/>
          </a:bodyPr>
          <a:lstStyle/>
          <a:p>
            <a:r>
              <a:rPr lang="en-US" sz="4000"/>
              <a:t>Buffer Time is 95% On Time</a:t>
            </a:r>
          </a:p>
        </p:txBody>
      </p:sp>
      <p:cxnSp>
        <p:nvCxnSpPr>
          <p:cNvPr id="14372" name="Straight Arrow Connector 111"/>
          <p:cNvCxnSpPr>
            <a:cxnSpLocks noChangeShapeType="1"/>
          </p:cNvCxnSpPr>
          <p:nvPr/>
        </p:nvCxnSpPr>
        <p:spPr bwMode="auto">
          <a:xfrm rot="10800000" flipV="1">
            <a:off x="31546800" y="18821400"/>
            <a:ext cx="3200400" cy="1524000"/>
          </a:xfrm>
          <a:prstGeom prst="straightConnector1">
            <a:avLst/>
          </a:prstGeom>
          <a:noFill/>
          <a:ln w="9525" algn="ctr">
            <a:solidFill>
              <a:schemeClr val="tx1"/>
            </a:solidFill>
            <a:round/>
            <a:headEnd/>
            <a:tailEnd type="arrow" w="med" len="med"/>
          </a:ln>
        </p:spPr>
      </p:cxnSp>
      <p:cxnSp>
        <p:nvCxnSpPr>
          <p:cNvPr id="14373" name="Straight Arrow Connector 114"/>
          <p:cNvCxnSpPr>
            <a:cxnSpLocks noChangeShapeType="1"/>
          </p:cNvCxnSpPr>
          <p:nvPr/>
        </p:nvCxnSpPr>
        <p:spPr bwMode="auto">
          <a:xfrm rot="16200000" flipV="1">
            <a:off x="23088600" y="25374600"/>
            <a:ext cx="990600" cy="76200"/>
          </a:xfrm>
          <a:prstGeom prst="straightConnector1">
            <a:avLst/>
          </a:prstGeom>
          <a:noFill/>
          <a:ln w="9525" algn="ctr">
            <a:solidFill>
              <a:schemeClr val="tx1"/>
            </a:solidFill>
            <a:round/>
            <a:headEnd/>
            <a:tailEnd type="arrow" w="med" len="med"/>
          </a:ln>
        </p:spPr>
      </p:cxnSp>
      <p:pic>
        <p:nvPicPr>
          <p:cNvPr id="14374" name="Picture 116" descr="nb graph.png"/>
          <p:cNvPicPr>
            <a:picLocks noChangeAspect="1"/>
          </p:cNvPicPr>
          <p:nvPr/>
        </p:nvPicPr>
        <p:blipFill>
          <a:blip r:embed="rId15"/>
          <a:srcRect/>
          <a:stretch>
            <a:fillRect/>
          </a:stretch>
        </p:blipFill>
        <p:spPr bwMode="auto">
          <a:xfrm>
            <a:off x="25831800" y="24460200"/>
            <a:ext cx="11201400" cy="6718300"/>
          </a:xfrm>
          <a:prstGeom prst="rect">
            <a:avLst/>
          </a:prstGeom>
          <a:noFill/>
          <a:ln w="9525">
            <a:noFill/>
            <a:miter lim="800000"/>
            <a:headEnd/>
            <a:tailEnd/>
          </a:ln>
        </p:spPr>
      </p:pic>
      <p:pic>
        <p:nvPicPr>
          <p:cNvPr id="14375" name="Picture 119" descr="LAB LOGO.jpg"/>
          <p:cNvPicPr>
            <a:picLocks noChangeAspect="1"/>
          </p:cNvPicPr>
          <p:nvPr/>
        </p:nvPicPr>
        <p:blipFill>
          <a:blip r:embed="rId16"/>
          <a:srcRect/>
          <a:stretch>
            <a:fillRect/>
          </a:stretch>
        </p:blipFill>
        <p:spPr bwMode="auto">
          <a:xfrm>
            <a:off x="43402250" y="25069800"/>
            <a:ext cx="5962650" cy="1752600"/>
          </a:xfrm>
          <a:prstGeom prst="rect">
            <a:avLst/>
          </a:prstGeom>
          <a:noFill/>
          <a:ln w="9525">
            <a:noFill/>
            <a:miter lim="800000"/>
            <a:headEnd/>
            <a:tailEnd/>
          </a:ln>
        </p:spPr>
      </p:pic>
      <p:pic>
        <p:nvPicPr>
          <p:cNvPr id="14376" name="Picture 77" descr="Picture1.png"/>
          <p:cNvPicPr>
            <a:picLocks noChangeAspect="1"/>
          </p:cNvPicPr>
          <p:nvPr/>
        </p:nvPicPr>
        <p:blipFill>
          <a:blip r:embed="rId17"/>
          <a:srcRect/>
          <a:stretch>
            <a:fillRect/>
          </a:stretch>
        </p:blipFill>
        <p:spPr bwMode="auto">
          <a:xfrm>
            <a:off x="12115800" y="7239000"/>
            <a:ext cx="12450763" cy="12725400"/>
          </a:xfrm>
          <a:prstGeom prst="rect">
            <a:avLst/>
          </a:prstGeom>
          <a:noFill/>
          <a:ln w="9525">
            <a:noFill/>
            <a:miter lim="800000"/>
            <a:headEnd/>
            <a:tailEnd/>
          </a:ln>
        </p:spPr>
      </p:pic>
      <p:pic>
        <p:nvPicPr>
          <p:cNvPr id="14377" name="Picture 81" descr="seg 4.png"/>
          <p:cNvPicPr>
            <a:picLocks noChangeAspect="1"/>
          </p:cNvPicPr>
          <p:nvPr/>
        </p:nvPicPr>
        <p:blipFill>
          <a:blip r:embed="rId18"/>
          <a:srcRect t="2000" r="14928"/>
          <a:stretch>
            <a:fillRect/>
          </a:stretch>
        </p:blipFill>
        <p:spPr bwMode="auto">
          <a:xfrm>
            <a:off x="26746200" y="14782800"/>
            <a:ext cx="5562600" cy="3733800"/>
          </a:xfrm>
          <a:prstGeom prst="rect">
            <a:avLst/>
          </a:prstGeom>
          <a:solidFill>
            <a:schemeClr val="bg1">
              <a:alpha val="50195"/>
            </a:schemeClr>
          </a:solidFill>
          <a:ln w="9525">
            <a:noFill/>
            <a:miter lim="800000"/>
            <a:headEnd/>
            <a:tailEnd/>
          </a:ln>
        </p:spPr>
      </p:pic>
      <p:pic>
        <p:nvPicPr>
          <p:cNvPr id="14378" name="Picture 80" descr="section 7.png"/>
          <p:cNvPicPr>
            <a:picLocks noChangeAspect="1"/>
          </p:cNvPicPr>
          <p:nvPr/>
        </p:nvPicPr>
        <p:blipFill>
          <a:blip r:embed="rId19"/>
          <a:srcRect t="2000" r="18402"/>
          <a:stretch>
            <a:fillRect/>
          </a:stretch>
        </p:blipFill>
        <p:spPr bwMode="auto">
          <a:xfrm>
            <a:off x="23926800" y="17907000"/>
            <a:ext cx="6781800" cy="3733800"/>
          </a:xfrm>
          <a:prstGeom prst="rect">
            <a:avLst/>
          </a:prstGeom>
          <a:solidFill>
            <a:schemeClr val="bg1">
              <a:alpha val="50195"/>
            </a:schemeClr>
          </a:solidFill>
          <a:ln w="9525">
            <a:noFill/>
            <a:miter lim="800000"/>
            <a:headEnd/>
            <a:tailEnd/>
          </a:ln>
        </p:spPr>
      </p:pic>
      <p:sp>
        <p:nvSpPr>
          <p:cNvPr id="14379" name="Freeform 105"/>
          <p:cNvSpPr>
            <a:spLocks/>
          </p:cNvSpPr>
          <p:nvPr/>
        </p:nvSpPr>
        <p:spPr bwMode="auto">
          <a:xfrm>
            <a:off x="32766000" y="14363700"/>
            <a:ext cx="342900" cy="2705100"/>
          </a:xfrm>
          <a:custGeom>
            <a:avLst/>
            <a:gdLst>
              <a:gd name="T0" fmla="*/ 304800 w 342406"/>
              <a:gd name="T1" fmla="*/ 0 h 2705100"/>
              <a:gd name="T2" fmla="*/ 304800 w 342406"/>
              <a:gd name="T3" fmla="*/ 1409700 h 2705100"/>
              <a:gd name="T4" fmla="*/ 209550 w 342406"/>
              <a:gd name="T5" fmla="*/ 1581150 h 2705100"/>
              <a:gd name="T6" fmla="*/ 171450 w 342406"/>
              <a:gd name="T7" fmla="*/ 1638300 h 2705100"/>
              <a:gd name="T8" fmla="*/ 133350 w 342406"/>
              <a:gd name="T9" fmla="*/ 1752600 h 2705100"/>
              <a:gd name="T10" fmla="*/ 114300 w 342406"/>
              <a:gd name="T11" fmla="*/ 1924050 h 2705100"/>
              <a:gd name="T12" fmla="*/ 76200 w 342406"/>
              <a:gd name="T13" fmla="*/ 2190750 h 2705100"/>
              <a:gd name="T14" fmla="*/ 57150 w 342406"/>
              <a:gd name="T15" fmla="*/ 2400300 h 2705100"/>
              <a:gd name="T16" fmla="*/ 38100 w 342406"/>
              <a:gd name="T17" fmla="*/ 2476500 h 2705100"/>
              <a:gd name="T18" fmla="*/ 19050 w 342406"/>
              <a:gd name="T19" fmla="*/ 2571750 h 2705100"/>
              <a:gd name="T20" fmla="*/ 0 w 342406"/>
              <a:gd name="T21" fmla="*/ 2705100 h 2705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2406" h="2705100">
                <a:moveTo>
                  <a:pt x="304800" y="0"/>
                </a:moveTo>
                <a:cubicBezTo>
                  <a:pt x="315791" y="549535"/>
                  <a:pt x="342406" y="902014"/>
                  <a:pt x="304800" y="1409700"/>
                </a:cubicBezTo>
                <a:cubicBezTo>
                  <a:pt x="300609" y="1466282"/>
                  <a:pt x="229986" y="1550497"/>
                  <a:pt x="209550" y="1581150"/>
                </a:cubicBezTo>
                <a:cubicBezTo>
                  <a:pt x="196850" y="1600200"/>
                  <a:pt x="178690" y="1616580"/>
                  <a:pt x="171450" y="1638300"/>
                </a:cubicBezTo>
                <a:lnTo>
                  <a:pt x="133350" y="1752600"/>
                </a:lnTo>
                <a:cubicBezTo>
                  <a:pt x="127000" y="1809750"/>
                  <a:pt x="121737" y="1867031"/>
                  <a:pt x="114300" y="1924050"/>
                </a:cubicBezTo>
                <a:cubicBezTo>
                  <a:pt x="102685" y="2013098"/>
                  <a:pt x="84330" y="2101316"/>
                  <a:pt x="76200" y="2190750"/>
                </a:cubicBezTo>
                <a:cubicBezTo>
                  <a:pt x="69850" y="2260600"/>
                  <a:pt x="66420" y="2330777"/>
                  <a:pt x="57150" y="2400300"/>
                </a:cubicBezTo>
                <a:cubicBezTo>
                  <a:pt x="53690" y="2426252"/>
                  <a:pt x="43780" y="2450942"/>
                  <a:pt x="38100" y="2476500"/>
                </a:cubicBezTo>
                <a:cubicBezTo>
                  <a:pt x="31076" y="2508108"/>
                  <a:pt x="24373" y="2539812"/>
                  <a:pt x="19050" y="2571750"/>
                </a:cubicBezTo>
                <a:cubicBezTo>
                  <a:pt x="11668" y="2616040"/>
                  <a:pt x="0" y="2705100"/>
                  <a:pt x="0" y="2705100"/>
                </a:cubicBezTo>
              </a:path>
            </a:pathLst>
          </a:custGeom>
          <a:solidFill>
            <a:schemeClr val="accent1"/>
          </a:solidFill>
          <a:ln w="76200" cap="flat" cmpd="sng" algn="ctr">
            <a:solidFill>
              <a:schemeClr val="tx1"/>
            </a:solidFill>
            <a:prstDash val="solid"/>
            <a:round/>
            <a:headEnd type="none" w="med" len="med"/>
            <a:tailEnd type="none" w="med" len="med"/>
          </a:ln>
        </p:spPr>
        <p:txBody>
          <a:bodyPr/>
          <a:lstStyle/>
          <a:p>
            <a:endParaRPr lang="en-US"/>
          </a:p>
        </p:txBody>
      </p:sp>
      <p:sp>
        <p:nvSpPr>
          <p:cNvPr id="14380" name="Freeform 108"/>
          <p:cNvSpPr>
            <a:spLocks/>
          </p:cNvSpPr>
          <p:nvPr/>
        </p:nvSpPr>
        <p:spPr bwMode="auto">
          <a:xfrm>
            <a:off x="30040263" y="20256500"/>
            <a:ext cx="719137" cy="1250950"/>
          </a:xfrm>
          <a:custGeom>
            <a:avLst/>
            <a:gdLst>
              <a:gd name="T0" fmla="*/ 687596 w 719346"/>
              <a:gd name="T1" fmla="*/ 31750 h 1250950"/>
              <a:gd name="T2" fmla="*/ 592346 w 719346"/>
              <a:gd name="T3" fmla="*/ 127000 h 1250950"/>
              <a:gd name="T4" fmla="*/ 535196 w 719346"/>
              <a:gd name="T5" fmla="*/ 165100 h 1250950"/>
              <a:gd name="T6" fmla="*/ 439946 w 719346"/>
              <a:gd name="T7" fmla="*/ 241300 h 1250950"/>
              <a:gd name="T8" fmla="*/ 325646 w 719346"/>
              <a:gd name="T9" fmla="*/ 317500 h 1250950"/>
              <a:gd name="T10" fmla="*/ 287546 w 719346"/>
              <a:gd name="T11" fmla="*/ 374650 h 1250950"/>
              <a:gd name="T12" fmla="*/ 192296 w 719346"/>
              <a:gd name="T13" fmla="*/ 469900 h 1250950"/>
              <a:gd name="T14" fmla="*/ 135146 w 719346"/>
              <a:gd name="T15" fmla="*/ 660400 h 1250950"/>
              <a:gd name="T16" fmla="*/ 77996 w 719346"/>
              <a:gd name="T17" fmla="*/ 831850 h 1250950"/>
              <a:gd name="T18" fmla="*/ 58946 w 719346"/>
              <a:gd name="T19" fmla="*/ 908050 h 1250950"/>
              <a:gd name="T20" fmla="*/ 20846 w 719346"/>
              <a:gd name="T21" fmla="*/ 1079500 h 1250950"/>
              <a:gd name="T22" fmla="*/ 1796 w 719346"/>
              <a:gd name="T23" fmla="*/ 1250950 h 12509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9346" h="1250950">
                <a:moveTo>
                  <a:pt x="687596" y="31750"/>
                </a:moveTo>
                <a:cubicBezTo>
                  <a:pt x="535196" y="133350"/>
                  <a:pt x="719346" y="0"/>
                  <a:pt x="592346" y="127000"/>
                </a:cubicBezTo>
                <a:cubicBezTo>
                  <a:pt x="576157" y="143189"/>
                  <a:pt x="554246" y="152400"/>
                  <a:pt x="535196" y="165100"/>
                </a:cubicBezTo>
                <a:cubicBezTo>
                  <a:pt x="449987" y="292914"/>
                  <a:pt x="550364" y="167688"/>
                  <a:pt x="439946" y="241300"/>
                </a:cubicBezTo>
                <a:cubicBezTo>
                  <a:pt x="297248" y="336432"/>
                  <a:pt x="461535" y="272204"/>
                  <a:pt x="325646" y="317500"/>
                </a:cubicBezTo>
                <a:cubicBezTo>
                  <a:pt x="312946" y="336550"/>
                  <a:pt x="303735" y="358461"/>
                  <a:pt x="287546" y="374650"/>
                </a:cubicBezTo>
                <a:cubicBezTo>
                  <a:pt x="221506" y="440690"/>
                  <a:pt x="232936" y="378460"/>
                  <a:pt x="192296" y="469900"/>
                </a:cubicBezTo>
                <a:cubicBezTo>
                  <a:pt x="150848" y="563157"/>
                  <a:pt x="160721" y="575149"/>
                  <a:pt x="135146" y="660400"/>
                </a:cubicBezTo>
                <a:lnTo>
                  <a:pt x="77996" y="831850"/>
                </a:lnTo>
                <a:cubicBezTo>
                  <a:pt x="69717" y="856688"/>
                  <a:pt x="66139" y="882876"/>
                  <a:pt x="58946" y="908050"/>
                </a:cubicBezTo>
                <a:cubicBezTo>
                  <a:pt x="24407" y="1028935"/>
                  <a:pt x="49495" y="893281"/>
                  <a:pt x="20846" y="1079500"/>
                </a:cubicBezTo>
                <a:cubicBezTo>
                  <a:pt x="0" y="1214999"/>
                  <a:pt x="1796" y="1170897"/>
                  <a:pt x="1796" y="1250950"/>
                </a:cubicBezTo>
              </a:path>
            </a:pathLst>
          </a:custGeom>
          <a:solidFill>
            <a:schemeClr val="accent1"/>
          </a:solidFill>
          <a:ln w="76200" cap="flat" cmpd="sng" algn="ctr">
            <a:solidFill>
              <a:schemeClr val="tx1"/>
            </a:solidFill>
            <a:prstDash val="solid"/>
            <a:round/>
            <a:headEnd type="none" w="med" len="med"/>
            <a:tailEnd type="none" w="med" len="med"/>
          </a:ln>
        </p:spPr>
        <p:txBody>
          <a:bodyPr/>
          <a:lstStyle/>
          <a:p>
            <a:endParaRPr lang="en-US"/>
          </a:p>
        </p:txBody>
      </p:sp>
      <p:sp>
        <p:nvSpPr>
          <p:cNvPr id="14381" name="Freeform 122"/>
          <p:cNvSpPr>
            <a:spLocks/>
          </p:cNvSpPr>
          <p:nvPr/>
        </p:nvSpPr>
        <p:spPr bwMode="auto">
          <a:xfrm>
            <a:off x="25069800" y="24012525"/>
            <a:ext cx="931863" cy="1052513"/>
          </a:xfrm>
          <a:custGeom>
            <a:avLst/>
            <a:gdLst>
              <a:gd name="T0" fmla="*/ 18100 w 932500"/>
              <a:gd name="T1" fmla="*/ 1038225 h 1052705"/>
              <a:gd name="T2" fmla="*/ 65725 w 932500"/>
              <a:gd name="T3" fmla="*/ 1000125 h 1052705"/>
              <a:gd name="T4" fmla="*/ 84775 w 932500"/>
              <a:gd name="T5" fmla="*/ 971550 h 1052705"/>
              <a:gd name="T6" fmla="*/ 141925 w 932500"/>
              <a:gd name="T7" fmla="*/ 952500 h 1052705"/>
              <a:gd name="T8" fmla="*/ 199075 w 932500"/>
              <a:gd name="T9" fmla="*/ 914400 h 1052705"/>
              <a:gd name="T10" fmla="*/ 227650 w 932500"/>
              <a:gd name="T11" fmla="*/ 895350 h 1052705"/>
              <a:gd name="T12" fmla="*/ 294325 w 932500"/>
              <a:gd name="T13" fmla="*/ 819150 h 1052705"/>
              <a:gd name="T14" fmla="*/ 303850 w 932500"/>
              <a:gd name="T15" fmla="*/ 790575 h 1052705"/>
              <a:gd name="T16" fmla="*/ 351475 w 932500"/>
              <a:gd name="T17" fmla="*/ 733425 h 1052705"/>
              <a:gd name="T18" fmla="*/ 389575 w 932500"/>
              <a:gd name="T19" fmla="*/ 685800 h 1052705"/>
              <a:gd name="T20" fmla="*/ 399100 w 932500"/>
              <a:gd name="T21" fmla="*/ 657225 h 1052705"/>
              <a:gd name="T22" fmla="*/ 456250 w 932500"/>
              <a:gd name="T23" fmla="*/ 600075 h 1052705"/>
              <a:gd name="T24" fmla="*/ 475300 w 932500"/>
              <a:gd name="T25" fmla="*/ 561975 h 1052705"/>
              <a:gd name="T26" fmla="*/ 541975 w 932500"/>
              <a:gd name="T27" fmla="*/ 476250 h 1052705"/>
              <a:gd name="T28" fmla="*/ 570550 w 932500"/>
              <a:gd name="T29" fmla="*/ 457200 h 1052705"/>
              <a:gd name="T30" fmla="*/ 646750 w 932500"/>
              <a:gd name="T31" fmla="*/ 371475 h 1052705"/>
              <a:gd name="T32" fmla="*/ 684850 w 932500"/>
              <a:gd name="T33" fmla="*/ 314325 h 1052705"/>
              <a:gd name="T34" fmla="*/ 732475 w 932500"/>
              <a:gd name="T35" fmla="*/ 257175 h 1052705"/>
              <a:gd name="T36" fmla="*/ 799150 w 932500"/>
              <a:gd name="T37" fmla="*/ 180975 h 1052705"/>
              <a:gd name="T38" fmla="*/ 837250 w 932500"/>
              <a:gd name="T39" fmla="*/ 142875 h 1052705"/>
              <a:gd name="T40" fmla="*/ 846775 w 932500"/>
              <a:gd name="T41" fmla="*/ 114300 h 1052705"/>
              <a:gd name="T42" fmla="*/ 913450 w 932500"/>
              <a:gd name="T43" fmla="*/ 38100 h 1052705"/>
              <a:gd name="T44" fmla="*/ 932500 w 932500"/>
              <a:gd name="T45" fmla="*/ 0 h 10527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32500" h="1052705">
                <a:moveTo>
                  <a:pt x="18100" y="1038225"/>
                </a:moveTo>
                <a:cubicBezTo>
                  <a:pt x="72695" y="956333"/>
                  <a:pt x="0" y="1052705"/>
                  <a:pt x="65725" y="1000125"/>
                </a:cubicBezTo>
                <a:cubicBezTo>
                  <a:pt x="74664" y="992974"/>
                  <a:pt x="75067" y="977617"/>
                  <a:pt x="84775" y="971550"/>
                </a:cubicBezTo>
                <a:cubicBezTo>
                  <a:pt x="101803" y="960907"/>
                  <a:pt x="141925" y="952500"/>
                  <a:pt x="141925" y="952500"/>
                </a:cubicBezTo>
                <a:lnTo>
                  <a:pt x="199075" y="914400"/>
                </a:lnTo>
                <a:lnTo>
                  <a:pt x="227650" y="895350"/>
                </a:lnTo>
                <a:cubicBezTo>
                  <a:pt x="272100" y="828675"/>
                  <a:pt x="246700" y="850900"/>
                  <a:pt x="294325" y="819150"/>
                </a:cubicBezTo>
                <a:cubicBezTo>
                  <a:pt x="297500" y="809625"/>
                  <a:pt x="299360" y="799555"/>
                  <a:pt x="303850" y="790575"/>
                </a:cubicBezTo>
                <a:cubicBezTo>
                  <a:pt x="317111" y="764053"/>
                  <a:pt x="330409" y="754491"/>
                  <a:pt x="351475" y="733425"/>
                </a:cubicBezTo>
                <a:cubicBezTo>
                  <a:pt x="375416" y="661601"/>
                  <a:pt x="340336" y="747348"/>
                  <a:pt x="389575" y="685800"/>
                </a:cubicBezTo>
                <a:cubicBezTo>
                  <a:pt x="395847" y="677960"/>
                  <a:pt x="392936" y="665150"/>
                  <a:pt x="399100" y="657225"/>
                </a:cubicBezTo>
                <a:cubicBezTo>
                  <a:pt x="415640" y="635959"/>
                  <a:pt x="437200" y="619125"/>
                  <a:pt x="456250" y="600075"/>
                </a:cubicBezTo>
                <a:cubicBezTo>
                  <a:pt x="466290" y="590035"/>
                  <a:pt x="467995" y="574151"/>
                  <a:pt x="475300" y="561975"/>
                </a:cubicBezTo>
                <a:cubicBezTo>
                  <a:pt x="496541" y="526574"/>
                  <a:pt x="511526" y="501624"/>
                  <a:pt x="541975" y="476250"/>
                </a:cubicBezTo>
                <a:cubicBezTo>
                  <a:pt x="550769" y="468921"/>
                  <a:pt x="561025" y="463550"/>
                  <a:pt x="570550" y="457200"/>
                </a:cubicBezTo>
                <a:cubicBezTo>
                  <a:pt x="604544" y="406209"/>
                  <a:pt x="581505" y="436720"/>
                  <a:pt x="646750" y="371475"/>
                </a:cubicBezTo>
                <a:cubicBezTo>
                  <a:pt x="662939" y="355286"/>
                  <a:pt x="672150" y="333375"/>
                  <a:pt x="684850" y="314325"/>
                </a:cubicBezTo>
                <a:cubicBezTo>
                  <a:pt x="752923" y="212215"/>
                  <a:pt x="646912" y="367184"/>
                  <a:pt x="732475" y="257175"/>
                </a:cubicBezTo>
                <a:cubicBezTo>
                  <a:pt x="792312" y="180242"/>
                  <a:pt x="743832" y="217854"/>
                  <a:pt x="799150" y="180975"/>
                </a:cubicBezTo>
                <a:cubicBezTo>
                  <a:pt x="824550" y="104775"/>
                  <a:pt x="786450" y="193675"/>
                  <a:pt x="837250" y="142875"/>
                </a:cubicBezTo>
                <a:cubicBezTo>
                  <a:pt x="844350" y="135775"/>
                  <a:pt x="841899" y="123077"/>
                  <a:pt x="846775" y="114300"/>
                </a:cubicBezTo>
                <a:cubicBezTo>
                  <a:pt x="879459" y="55469"/>
                  <a:pt x="871708" y="65928"/>
                  <a:pt x="913450" y="38100"/>
                </a:cubicBezTo>
                <a:cubicBezTo>
                  <a:pt x="924395" y="5265"/>
                  <a:pt x="915875" y="16625"/>
                  <a:pt x="932500" y="0"/>
                </a:cubicBezTo>
              </a:path>
            </a:pathLst>
          </a:custGeom>
          <a:solidFill>
            <a:schemeClr val="accent1"/>
          </a:solidFill>
          <a:ln w="76200" cap="flat" cmpd="sng" algn="ctr">
            <a:solidFill>
              <a:schemeClr val="tx1"/>
            </a:solidFill>
            <a:prstDash val="solid"/>
            <a:round/>
            <a:headEnd type="none" w="med" len="med"/>
            <a:tailEnd type="none" w="med" len="med"/>
          </a:ln>
        </p:spPr>
        <p:txBody>
          <a:bodyPr/>
          <a:lstStyle/>
          <a:p>
            <a:endParaRPr lang="en-US"/>
          </a:p>
        </p:txBody>
      </p:sp>
      <p:pic>
        <p:nvPicPr>
          <p:cNvPr id="14382" name="Picture 123" descr="IMG_6790.JPG"/>
          <p:cNvPicPr>
            <a:picLocks noChangeAspect="1"/>
          </p:cNvPicPr>
          <p:nvPr/>
        </p:nvPicPr>
        <p:blipFill>
          <a:blip r:embed="rId20"/>
          <a:srcRect/>
          <a:stretch>
            <a:fillRect/>
          </a:stretch>
        </p:blipFill>
        <p:spPr bwMode="auto">
          <a:xfrm>
            <a:off x="20878800" y="28041600"/>
            <a:ext cx="5384800" cy="3670300"/>
          </a:xfrm>
          <a:prstGeom prst="rect">
            <a:avLst/>
          </a:prstGeom>
          <a:noFill/>
          <a:ln w="9525">
            <a:noFill/>
            <a:miter lim="800000"/>
            <a:headEnd/>
            <a:tailEnd/>
          </a:ln>
        </p:spPr>
      </p:pic>
      <p:pic>
        <p:nvPicPr>
          <p:cNvPr id="14383" name="Picture 124" descr="artimis sign.jpg"/>
          <p:cNvPicPr>
            <a:picLocks noChangeAspect="1"/>
          </p:cNvPicPr>
          <p:nvPr/>
        </p:nvPicPr>
        <p:blipFill>
          <a:blip r:embed="rId21"/>
          <a:srcRect/>
          <a:stretch>
            <a:fillRect/>
          </a:stretch>
        </p:blipFill>
        <p:spPr bwMode="auto">
          <a:xfrm>
            <a:off x="7848600" y="29794200"/>
            <a:ext cx="4038600" cy="1365250"/>
          </a:xfrm>
          <a:prstGeom prst="rect">
            <a:avLst/>
          </a:prstGeom>
          <a:noFill/>
          <a:ln w="9525">
            <a:noFill/>
            <a:miter lim="800000"/>
            <a:headEnd/>
            <a:tailEnd/>
          </a:ln>
        </p:spPr>
      </p:pic>
      <p:pic>
        <p:nvPicPr>
          <p:cNvPr id="14384" name="Picture 58" descr="vissim.JPG"/>
          <p:cNvPicPr>
            <a:picLocks noChangeAspect="1"/>
          </p:cNvPicPr>
          <p:nvPr/>
        </p:nvPicPr>
        <p:blipFill>
          <a:blip r:embed="rId22"/>
          <a:srcRect/>
          <a:stretch>
            <a:fillRect/>
          </a:stretch>
        </p:blipFill>
        <p:spPr bwMode="auto">
          <a:xfrm>
            <a:off x="1447800" y="27432000"/>
            <a:ext cx="5638800" cy="4511675"/>
          </a:xfrm>
          <a:prstGeom prst="rect">
            <a:avLst/>
          </a:prstGeom>
          <a:noFill/>
          <a:ln w="9525">
            <a:noFill/>
            <a:miter lim="800000"/>
            <a:headEnd/>
            <a:tailEnd/>
          </a:ln>
        </p:spPr>
      </p:pic>
      <p:pic>
        <p:nvPicPr>
          <p:cNvPr id="14385" name="Picture 61" descr="arrival time.png"/>
          <p:cNvPicPr>
            <a:picLocks noChangeAspect="1"/>
          </p:cNvPicPr>
          <p:nvPr/>
        </p:nvPicPr>
        <p:blipFill>
          <a:blip r:embed="rId23"/>
          <a:srcRect/>
          <a:stretch>
            <a:fillRect/>
          </a:stretch>
        </p:blipFill>
        <p:spPr bwMode="auto">
          <a:xfrm>
            <a:off x="33753425" y="19659600"/>
            <a:ext cx="16233775" cy="331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541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54125"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2359</TotalTime>
  <Words>520</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1</vt:i4>
      </vt:variant>
      <vt:variant>
        <vt:lpstr>Design Template</vt:lpstr>
      </vt:variant>
      <vt:variant>
        <vt:i4>1</vt:i4>
      </vt:variant>
      <vt:variant>
        <vt:lpstr>Slide Titles</vt:lpstr>
      </vt:variant>
      <vt:variant>
        <vt:i4>1</vt:i4>
      </vt:variant>
    </vt:vector>
  </HeadingPairs>
  <TitlesOfParts>
    <vt:vector size="3" baseType="lpstr">
      <vt:lpstr>Arial</vt:lpstr>
      <vt:lpstr>Default Design</vt:lpstr>
      <vt:lpstr>Measuring Travel Time Reliability of Transportation Systems</vt:lpstr>
    </vt:vector>
  </TitlesOfParts>
  <Company>University of Cincinnati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College of Medicine</dc:creator>
  <cp:keywords>4x8, 3x5</cp:keywords>
  <cp:lastModifiedBy>College of Engineering</cp:lastModifiedBy>
  <cp:revision>104</cp:revision>
  <dcterms:created xsi:type="dcterms:W3CDTF">2006-07-24T13:54:15Z</dcterms:created>
  <dcterms:modified xsi:type="dcterms:W3CDTF">2010-03-09T10:56:42Z</dcterms:modified>
</cp:coreProperties>
</file>