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403475" indent="-1946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806950" indent="-3892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7210425" indent="-5838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9613900" indent="-7785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1440" y="-372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685800"/>
            <a:ext cx="5334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F4F9F4-F01A-4138-BA70-583BDF181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403475" algn="l" rtl="0" eaLnBrk="0" fontAlgn="base" hangingPunct="0">
      <a:spcBef>
        <a:spcPct val="30000"/>
      </a:spcBef>
      <a:spcAft>
        <a:spcPct val="0"/>
      </a:spcAft>
      <a:defRPr sz="6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806950" algn="l" rtl="0" eaLnBrk="0" fontAlgn="base" hangingPunct="0">
      <a:spcBef>
        <a:spcPct val="30000"/>
      </a:spcBef>
      <a:spcAft>
        <a:spcPct val="0"/>
      </a:spcAft>
      <a:defRPr sz="6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210425" algn="l" rtl="0" eaLnBrk="0" fontAlgn="base" hangingPunct="0">
      <a:spcBef>
        <a:spcPct val="30000"/>
      </a:spcBef>
      <a:spcAft>
        <a:spcPct val="0"/>
      </a:spcAft>
      <a:defRPr sz="6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613900" algn="l" rtl="0" eaLnBrk="0" fontAlgn="base" hangingPunct="0">
      <a:spcBef>
        <a:spcPct val="30000"/>
      </a:spcBef>
      <a:spcAft>
        <a:spcPct val="0"/>
      </a:spcAft>
      <a:defRPr sz="6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2017731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C3659-A40A-439F-89F5-91A51E014B8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2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2403546" indent="0" algn="ctr">
              <a:buNone/>
              <a:defRPr/>
            </a:lvl2pPr>
            <a:lvl3pPr marL="4807092" indent="0" algn="ctr">
              <a:buNone/>
              <a:defRPr/>
            </a:lvl3pPr>
            <a:lvl4pPr marL="7210638" indent="0" algn="ctr">
              <a:buNone/>
              <a:defRPr/>
            </a:lvl4pPr>
            <a:lvl5pPr marL="9614184" indent="0" algn="ctr">
              <a:buNone/>
              <a:defRPr/>
            </a:lvl5pPr>
            <a:lvl6pPr marL="12017731" indent="0" algn="ctr">
              <a:buNone/>
              <a:defRPr/>
            </a:lvl6pPr>
            <a:lvl7pPr marL="14421277" indent="0" algn="ctr">
              <a:buNone/>
              <a:defRPr/>
            </a:lvl7pPr>
            <a:lvl8pPr marL="16824823" indent="0" algn="ctr">
              <a:buNone/>
              <a:defRPr/>
            </a:lvl8pPr>
            <a:lvl9pPr marL="192283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B682-CB70-48BA-BC4C-6FEA09CF7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D37D-1A3B-412C-B7E9-3118AC43E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4600" y="2926080"/>
            <a:ext cx="10988040" cy="23408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2926080"/>
            <a:ext cx="32110680" cy="23408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599E-AA0D-4A6C-9FB5-A61875896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A05C-A25D-4627-BADC-D5574A7B7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</p:spPr>
        <p:txBody>
          <a:bodyPr anchor="b"/>
          <a:lstStyle>
            <a:lvl1pPr marL="0" indent="0">
              <a:buNone/>
              <a:defRPr sz="10500"/>
            </a:lvl1pPr>
            <a:lvl2pPr marL="2403546" indent="0">
              <a:buNone/>
              <a:defRPr sz="9500"/>
            </a:lvl2pPr>
            <a:lvl3pPr marL="4807092" indent="0">
              <a:buNone/>
              <a:defRPr sz="8400"/>
            </a:lvl3pPr>
            <a:lvl4pPr marL="7210638" indent="0">
              <a:buNone/>
              <a:defRPr sz="7400"/>
            </a:lvl4pPr>
            <a:lvl5pPr marL="9614184" indent="0">
              <a:buNone/>
              <a:defRPr sz="7400"/>
            </a:lvl5pPr>
            <a:lvl6pPr marL="12017731" indent="0">
              <a:buNone/>
              <a:defRPr sz="7400"/>
            </a:lvl6pPr>
            <a:lvl7pPr marL="14421277" indent="0">
              <a:buNone/>
              <a:defRPr sz="7400"/>
            </a:lvl7pPr>
            <a:lvl8pPr marL="16824823" indent="0">
              <a:buNone/>
              <a:defRPr sz="7400"/>
            </a:lvl8pPr>
            <a:lvl9pPr marL="19228369" indent="0">
              <a:buNone/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7592-77A0-483A-A64C-1FDCACD1C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9288785"/>
            <a:ext cx="21549360" cy="17045938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3280" y="9288785"/>
            <a:ext cx="21549360" cy="17045938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3820-3722-4B94-A0C8-8A4A3D3B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368542"/>
            <a:ext cx="2262505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439400"/>
            <a:ext cx="22625053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2"/>
            <a:ext cx="2263394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A6FE-B62F-4DE0-BD44-D63F57E13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AD1C-1AEA-4F48-BF9F-9605D0D1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D697-C3C5-4CB9-8907-B247B741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310640"/>
            <a:ext cx="16846553" cy="55778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3"/>
            <a:ext cx="28625800" cy="28094942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888483"/>
            <a:ext cx="16846553" cy="22517102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56DD-7975-4049-8DFB-184C9315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2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2"/>
            <a:ext cx="30723840" cy="3863338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19B3A-1FC6-42CF-A833-343DA2701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forUC08_96_bt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28879800"/>
            <a:ext cx="512064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925763"/>
            <a:ext cx="439531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709" tIns="240355" rIns="480709" bIns="2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288463"/>
            <a:ext cx="43953112" cy="170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9900563"/>
            <a:ext cx="8107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>
              <a:defRPr sz="7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9900563"/>
            <a:ext cx="8107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>
              <a:defRPr sz="7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214725" y="29900563"/>
            <a:ext cx="13655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ctr">
              <a:defRPr sz="7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49925" y="29900563"/>
            <a:ext cx="8108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r">
              <a:defRPr sz="7400">
                <a:latin typeface="Arial" pitchFamily="34" charset="0"/>
              </a:defRPr>
            </a:lvl1pPr>
          </a:lstStyle>
          <a:p>
            <a:pPr>
              <a:defRPr/>
            </a:pPr>
            <a:fld id="{1A6D9D4C-6524-4392-BA13-E4DC737CA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7" descr="forUC08_96_to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51206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5pPr>
      <a:lvl6pPr marL="2403546" algn="ctr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6pPr>
      <a:lvl7pPr marL="4807092" algn="ctr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7pPr>
      <a:lvl8pPr marL="7210638" algn="ctr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8pPr>
      <a:lvl9pPr marL="9614184" algn="ctr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</a:defRPr>
      </a:lvl9pPr>
    </p:titleStyle>
    <p:bodyStyle>
      <a:lvl1pPr marL="1801813" indent="-1801813" algn="l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250" indent="-1501775" algn="l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8688" indent="-1201738" algn="l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12163" indent="-1201738" algn="l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15638" indent="-1201738" algn="l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3219504" indent="-1201773" algn="l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5623050" indent="-1201773" algn="l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8026596" indent="-1201773" algn="l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20430142" indent="-1201773" algn="l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4" descr="http://www.phy.duke.edu/research/photon/qoptics/funding/n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88200" y="28194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40"/>
          <p:cNvSpPr>
            <a:spLocks noGrp="1"/>
          </p:cNvSpPr>
          <p:nvPr>
            <p:ph type="title"/>
          </p:nvPr>
        </p:nvSpPr>
        <p:spPr>
          <a:xfrm>
            <a:off x="1752600" y="1752600"/>
            <a:ext cx="47091600" cy="24384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z="10000" smtClean="0"/>
              <a:t>The Future of Energy:  Hydrogen Fuel Cells and Solar power</a:t>
            </a:r>
          </a:p>
        </p:txBody>
      </p:sp>
      <p:sp>
        <p:nvSpPr>
          <p:cNvPr id="14339" name="Content Placeholder 9"/>
          <p:cNvSpPr>
            <a:spLocks noGrp="1"/>
          </p:cNvSpPr>
          <p:nvPr>
            <p:ph sz="half" idx="1"/>
          </p:nvPr>
        </p:nvSpPr>
        <p:spPr>
          <a:xfrm>
            <a:off x="1066800" y="5181600"/>
            <a:ext cx="15240000" cy="2255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u="sng" smtClean="0">
                <a:solidFill>
                  <a:srgbClr val="000000"/>
                </a:solidFill>
              </a:rPr>
              <a:t>Methods</a:t>
            </a:r>
          </a:p>
          <a:p>
            <a:pPr eaLnBrk="1" hangingPunct="1"/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i="1" smtClean="0">
                <a:solidFill>
                  <a:srgbClr val="000000"/>
                </a:solidFill>
              </a:rPr>
              <a:t>Experiment #1</a:t>
            </a:r>
            <a:r>
              <a:rPr lang="en-US" sz="3200" smtClean="0">
                <a:solidFill>
                  <a:srgbClr val="000000"/>
                </a:solidFill>
              </a:rPr>
              <a:t>:  Testing different dyes, both organic and synthetic 		dyes in dye-sensitized TiO</a:t>
            </a:r>
            <a:r>
              <a:rPr lang="en-US" sz="3200" baseline="-25000" smtClean="0">
                <a:solidFill>
                  <a:srgbClr val="000000"/>
                </a:solidFill>
              </a:rPr>
              <a:t>2</a:t>
            </a:r>
            <a:r>
              <a:rPr lang="en-US" sz="3200" smtClean="0">
                <a:solidFill>
                  <a:srgbClr val="000000"/>
                </a:solidFill>
              </a:rPr>
              <a:t> solar cells to 				determine the most efficient dyes.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Glass panels are coated with SnO</a:t>
            </a:r>
            <a:r>
              <a:rPr lang="en-US" sz="3200" baseline="-25000" smtClean="0">
                <a:solidFill>
                  <a:srgbClr val="000000"/>
                </a:solidFill>
              </a:rPr>
              <a:t>2</a:t>
            </a:r>
            <a:r>
              <a:rPr lang="en-US" sz="3200" smtClean="0">
                <a:solidFill>
                  <a:srgbClr val="000000"/>
                </a:solidFill>
              </a:rPr>
              <a:t> on one side for conductivity are coated with TiO</a:t>
            </a:r>
            <a:r>
              <a:rPr lang="en-US" sz="3200" baseline="-25000" smtClean="0">
                <a:solidFill>
                  <a:srgbClr val="000000"/>
                </a:solidFill>
              </a:rPr>
              <a:t>2</a:t>
            </a:r>
            <a:r>
              <a:rPr lang="en-US" sz="3200" smtClean="0">
                <a:solidFill>
                  <a:srgbClr val="000000"/>
                </a:solidFill>
              </a:rPr>
              <a:t>, annealed at 450C, coated with dye, and held together with binder clips.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A light is shown on the cell and measurements are taken using multimeters in a circuit</a:t>
            </a:r>
          </a:p>
          <a:p>
            <a:pPr eaLnBrk="1" hangingPunct="1">
              <a:buFontTx/>
              <a:buNone/>
            </a:pPr>
            <a:endParaRPr lang="en-US" sz="3200" smtClean="0"/>
          </a:p>
        </p:txBody>
      </p:sp>
      <p:sp>
        <p:nvSpPr>
          <p:cNvPr id="14340" name="Content Placeholder 10"/>
          <p:cNvSpPr>
            <a:spLocks noGrp="1"/>
          </p:cNvSpPr>
          <p:nvPr>
            <p:ph sz="half" idx="2"/>
          </p:nvPr>
        </p:nvSpPr>
        <p:spPr>
          <a:xfrm>
            <a:off x="35356800" y="4876800"/>
            <a:ext cx="14935200" cy="2293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u="sng" smtClean="0"/>
              <a:t>Methods</a:t>
            </a:r>
          </a:p>
          <a:p>
            <a:pPr eaLnBrk="1" hangingPunct="1">
              <a:buFontTx/>
              <a:buNone/>
            </a:pPr>
            <a:endParaRPr lang="en-US" sz="4000" i="1" smtClean="0"/>
          </a:p>
          <a:p>
            <a:pPr eaLnBrk="1" hangingPunct="1">
              <a:buFontTx/>
              <a:buNone/>
            </a:pPr>
            <a:r>
              <a:rPr lang="en-US" sz="4000" i="1" smtClean="0"/>
              <a:t>Experiment #2</a:t>
            </a:r>
            <a:r>
              <a:rPr lang="en-US" sz="4000" smtClean="0"/>
              <a:t>:  Testing a hydrogen fuel cell stack (10) at different temperatures to determine which results in the most efficient energy production</a:t>
            </a:r>
          </a:p>
          <a:p>
            <a:pPr eaLnBrk="1" hangingPunct="1">
              <a:buFontTx/>
              <a:buNone/>
            </a:pPr>
            <a:endParaRPr lang="en-US" sz="4000" smtClean="0"/>
          </a:p>
          <a:p>
            <a:pPr eaLnBrk="1" hangingPunct="1"/>
            <a:r>
              <a:rPr lang="en-US" sz="4000" smtClean="0"/>
              <a:t>	Using a stack of fuel cells at different temperatures and pre-compressed hydrogen we test the energy, current, and voltage efficiencies along with the power output to determine the best temperature at which a fuel cell operates</a:t>
            </a:r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r>
              <a:rPr lang="en-US" sz="4000" b="1" u="sng" smtClean="0"/>
              <a:t>Results</a:t>
            </a:r>
            <a:r>
              <a:rPr lang="en-US" sz="4000" smtClean="0"/>
              <a:t> (Experiment #2)</a:t>
            </a:r>
            <a:endParaRPr lang="en-US" sz="4000" b="1" u="sng" smtClean="0"/>
          </a:p>
          <a:p>
            <a:pPr eaLnBrk="1" hangingPunct="1"/>
            <a:r>
              <a:rPr lang="en-US" sz="3200" smtClean="0"/>
              <a:t>	At 45C the cell's power, voltage, voltage efficiency, and current efficiency all start to fall off compared to the other temperatures. </a:t>
            </a:r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72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  <a:p>
            <a:pPr eaLnBrk="1" hangingPunct="1">
              <a:buFontTx/>
              <a:buNone/>
            </a:pPr>
            <a:endParaRPr lang="en-US" sz="4000" b="1" u="sng" smtClean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2954000" y="3581400"/>
            <a:ext cx="26136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aseline="30000">
                <a:solidFill>
                  <a:schemeClr val="tx2"/>
                </a:solidFill>
              </a:rPr>
              <a:t>2</a:t>
            </a:r>
            <a:r>
              <a:rPr lang="en-US" sz="4000">
                <a:solidFill>
                  <a:schemeClr val="tx2"/>
                </a:solidFill>
              </a:rPr>
              <a:t>Philip Mercatili, </a:t>
            </a:r>
            <a:r>
              <a:rPr lang="en-US" sz="4000" baseline="30000">
                <a:solidFill>
                  <a:schemeClr val="tx2"/>
                </a:solidFill>
              </a:rPr>
              <a:t>3</a:t>
            </a:r>
            <a:r>
              <a:rPr lang="en-US" sz="4000">
                <a:solidFill>
                  <a:schemeClr val="tx2"/>
                </a:solidFill>
              </a:rPr>
              <a:t>Jon Souders, </a:t>
            </a:r>
            <a:r>
              <a:rPr lang="en-US" sz="4000" baseline="30000">
                <a:solidFill>
                  <a:schemeClr val="tx2"/>
                </a:solidFill>
              </a:rPr>
              <a:t>1</a:t>
            </a:r>
            <a:r>
              <a:rPr lang="en-US" sz="4000">
                <a:solidFill>
                  <a:schemeClr val="tx2"/>
                </a:solidFill>
              </a:rPr>
              <a:t>Feng Wang M.S., </a:t>
            </a:r>
            <a:r>
              <a:rPr lang="en-US" sz="4000" baseline="30000">
                <a:solidFill>
                  <a:schemeClr val="tx2"/>
                </a:solidFill>
              </a:rPr>
              <a:t>1</a:t>
            </a:r>
            <a:r>
              <a:rPr lang="en-US" sz="4000">
                <a:solidFill>
                  <a:schemeClr val="tx2"/>
                </a:solidFill>
              </a:rPr>
              <a:t>Vesselin Shanov, Ph.D.</a:t>
            </a:r>
          </a:p>
          <a:p>
            <a:pPr algn="ctr"/>
            <a:r>
              <a:rPr lang="en-US" sz="4000" baseline="30000">
                <a:solidFill>
                  <a:schemeClr val="tx2"/>
                </a:solidFill>
              </a:rPr>
              <a:t>1</a:t>
            </a:r>
            <a:r>
              <a:rPr lang="en-US" sz="4000">
                <a:solidFill>
                  <a:schemeClr val="tx2"/>
                </a:solidFill>
              </a:rPr>
              <a:t>University of Cincinnati Chemical &amp; Materials Engineering, Cincinnati, OH.</a:t>
            </a:r>
          </a:p>
          <a:p>
            <a:pPr algn="ctr"/>
            <a:r>
              <a:rPr lang="en-US" sz="4000" baseline="30000">
                <a:solidFill>
                  <a:schemeClr val="tx2"/>
                </a:solidFill>
              </a:rPr>
              <a:t>2</a:t>
            </a:r>
            <a:r>
              <a:rPr lang="en-US" sz="4000">
                <a:solidFill>
                  <a:schemeClr val="tx2"/>
                </a:solidFill>
              </a:rPr>
              <a:t>University of Cincinnati Teacher Education Student, Intern at Glen Este 2009-2010</a:t>
            </a:r>
          </a:p>
          <a:p>
            <a:pPr algn="ctr"/>
            <a:r>
              <a:rPr lang="en-US" sz="4000" baseline="30000">
                <a:solidFill>
                  <a:schemeClr val="tx2"/>
                </a:solidFill>
              </a:rPr>
              <a:t>3</a:t>
            </a:r>
            <a:r>
              <a:rPr lang="en-US" sz="4000">
                <a:solidFill>
                  <a:schemeClr val="tx2"/>
                </a:solidFill>
              </a:rPr>
              <a:t>Glen Este High School, Cincinnati, OH, School for Scientific Studies</a:t>
            </a:r>
            <a:endParaRPr lang="en-US" sz="4000" baseline="30000">
              <a:solidFill>
                <a:schemeClr val="tx2"/>
              </a:solidFill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609600" y="19354800"/>
            <a:ext cx="14630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/>
              <a:t>Results</a:t>
            </a:r>
            <a:r>
              <a:rPr lang="en-US" sz="4000"/>
              <a:t> (Experiment #1)</a:t>
            </a:r>
          </a:p>
          <a:p>
            <a:pPr>
              <a:buFont typeface="Arial" charset="0"/>
              <a:buChar char="•"/>
            </a:pPr>
            <a:r>
              <a:rPr lang="en-US" sz="4000"/>
              <a:t>	</a:t>
            </a:r>
            <a:r>
              <a:rPr lang="en-US" sz="3200"/>
              <a:t>Our experiments showed us that the different dyes have different efficiencies but  the process to produce the solar cells is much more important for the overall efficiency.</a:t>
            </a:r>
          </a:p>
          <a:p>
            <a:pPr>
              <a:buFont typeface="Arial" charset="0"/>
              <a:buChar char="•"/>
            </a:pPr>
            <a:endParaRPr lang="en-US" sz="4000"/>
          </a:p>
        </p:txBody>
      </p: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18897600" y="20040600"/>
            <a:ext cx="142494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endParaRPr lang="en-US" sz="3200"/>
          </a:p>
        </p:txBody>
      </p:sp>
      <p:pic>
        <p:nvPicPr>
          <p:cNvPr id="14344" name="Picture 2" descr="C:\Users\RETUser8\Desktop\100_0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80600" y="127254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H:\labs shots\DSC_1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5468600"/>
            <a:ext cx="64008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 descr="H:\labs shots\DSC_11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0" y="10668000"/>
            <a:ext cx="6808788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 descr="C:\Users\RETUser8\Desktop\DSC_14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95600" y="12877800"/>
            <a:ext cx="899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" descr="C:\Users\RETUser8\Desktop\DSC_145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11201400"/>
            <a:ext cx="78486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2021800"/>
            <a:ext cx="90678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10800" y="22021800"/>
            <a:ext cx="86868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10800" y="26898600"/>
            <a:ext cx="8686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26898600"/>
            <a:ext cx="906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" descr="C:\Users\RETUser8\Desktop\sss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279600" y="284988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" descr="C:\Users\RETUser8\Desktop\gehs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850600" y="28422600"/>
            <a:ext cx="25733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Box 26"/>
          <p:cNvSpPr txBox="1">
            <a:spLocks noChangeArrowheads="1"/>
          </p:cNvSpPr>
          <p:nvPr/>
        </p:nvSpPr>
        <p:spPr bwMode="auto">
          <a:xfrm>
            <a:off x="37185600" y="22479000"/>
            <a:ext cx="487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/>
              <a:t>Voltage Efficiency vs. Current</a:t>
            </a:r>
          </a:p>
        </p:txBody>
      </p:sp>
      <p:sp>
        <p:nvSpPr>
          <p:cNvPr id="14356" name="TextBox 27"/>
          <p:cNvSpPr txBox="1">
            <a:spLocks noChangeArrowheads="1"/>
          </p:cNvSpPr>
          <p:nvPr/>
        </p:nvSpPr>
        <p:spPr bwMode="auto">
          <a:xfrm>
            <a:off x="45110400" y="22402800"/>
            <a:ext cx="346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/>
              <a:t>Power vs. Current</a:t>
            </a:r>
          </a:p>
        </p:txBody>
      </p:sp>
      <p:sp>
        <p:nvSpPr>
          <p:cNvPr id="14357" name="TextBox 28"/>
          <p:cNvSpPr txBox="1">
            <a:spLocks noChangeArrowheads="1"/>
          </p:cNvSpPr>
          <p:nvPr/>
        </p:nvSpPr>
        <p:spPr bwMode="auto">
          <a:xfrm>
            <a:off x="37719000" y="26746200"/>
            <a:ext cx="3668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/>
              <a:t>Voltage vs. Current</a:t>
            </a:r>
          </a:p>
        </p:txBody>
      </p:sp>
      <p:sp>
        <p:nvSpPr>
          <p:cNvPr id="14358" name="TextBox 29"/>
          <p:cNvSpPr txBox="1">
            <a:spLocks noChangeArrowheads="1"/>
          </p:cNvSpPr>
          <p:nvPr/>
        </p:nvSpPr>
        <p:spPr bwMode="auto">
          <a:xfrm>
            <a:off x="44196000" y="26746200"/>
            <a:ext cx="5462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/>
              <a:t>Energy Efficiency vs. Current</a:t>
            </a:r>
          </a:p>
        </p:txBody>
      </p:sp>
      <p:pic>
        <p:nvPicPr>
          <p:cNvPr id="14359" name="Chart 1"/>
          <p:cNvPicPr>
            <a:picLocks noChangeArrowheads="1"/>
          </p:cNvPicPr>
          <p:nvPr/>
        </p:nvPicPr>
        <p:blipFill>
          <a:blip r:embed="rId15"/>
          <a:srcRect b="-92"/>
          <a:stretch>
            <a:fillRect/>
          </a:stretch>
        </p:blipFill>
        <p:spPr bwMode="auto">
          <a:xfrm>
            <a:off x="43586400" y="229362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Chart 3"/>
          <p:cNvPicPr>
            <a:picLocks noChangeArrowheads="1"/>
          </p:cNvPicPr>
          <p:nvPr/>
        </p:nvPicPr>
        <p:blipFill>
          <a:blip r:embed="rId16"/>
          <a:srcRect b="-114"/>
          <a:stretch>
            <a:fillRect/>
          </a:stretch>
        </p:blipFill>
        <p:spPr bwMode="auto">
          <a:xfrm>
            <a:off x="36347400" y="23012400"/>
            <a:ext cx="671512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20269200" y="6477000"/>
            <a:ext cx="12801600" cy="21759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u="sng" dirty="0">
                <a:latin typeface="Arial" pitchFamily="34" charset="0"/>
              </a:rPr>
              <a:t>Abstract/Introduction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latin typeface="Arial" pitchFamily="34" charset="0"/>
              </a:rPr>
              <a:t>      The search for new, cleaner sources for energy is 	becoming increasingly important in today’s society</a:t>
            </a:r>
            <a:endParaRPr lang="en-US" sz="4000" b="1" u="sng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dirty="0">
                <a:latin typeface="Arial" pitchFamily="34" charset="0"/>
              </a:rPr>
              <a:t> </a:t>
            </a:r>
            <a:r>
              <a:rPr lang="en-US" sz="4000" dirty="0">
                <a:latin typeface="Arial" pitchFamily="34" charset="0"/>
              </a:rPr>
              <a:t>     Today’s resources are dwindling as demand 	increases.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latin typeface="Arial" pitchFamily="34" charset="0"/>
              </a:rPr>
              <a:t>      Many problems can be solved by making these 	technologies cheap and available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latin typeface="Arial" pitchFamily="34" charset="0"/>
              </a:rPr>
              <a:t>      The main problems with the technology are the 	lack of mass production and distribution networks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latin typeface="Arial" pitchFamily="34" charset="0"/>
              </a:rPr>
              <a:t>      Most research is now being done to improve 	efficiency and refine the technology already 	available</a:t>
            </a:r>
            <a:endParaRPr lang="en-US" sz="4000" b="1" u="sng" kern="0" dirty="0">
              <a:solidFill>
                <a:srgbClr val="000000"/>
              </a:solidFill>
              <a:latin typeface="Arial"/>
            </a:endParaRPr>
          </a:p>
          <a:p>
            <a:pPr marL="1802660" indent="-1802660">
              <a:spcBef>
                <a:spcPct val="20000"/>
              </a:spcBef>
              <a:defRPr/>
            </a:pPr>
            <a:endParaRPr lang="en-US" sz="4000" b="1" u="sng" kern="0" dirty="0">
              <a:solidFill>
                <a:srgbClr val="000000"/>
              </a:solidFill>
              <a:latin typeface="Arial"/>
            </a:endParaRPr>
          </a:p>
          <a:p>
            <a:pPr marL="1802660" indent="-1802660">
              <a:spcBef>
                <a:spcPct val="20000"/>
              </a:spcBef>
              <a:defRPr/>
            </a:pPr>
            <a:endParaRPr lang="en-US" sz="4000" b="1" u="sng" kern="0" dirty="0">
              <a:solidFill>
                <a:srgbClr val="000000"/>
              </a:solidFill>
              <a:latin typeface="Arial"/>
            </a:endParaRPr>
          </a:p>
          <a:p>
            <a:pPr marL="1802660" indent="-1802660">
              <a:spcBef>
                <a:spcPct val="20000"/>
              </a:spcBef>
              <a:defRPr/>
            </a:pPr>
            <a:r>
              <a:rPr lang="en-US" sz="4000" b="1" u="sng" kern="0" dirty="0">
                <a:solidFill>
                  <a:srgbClr val="000000"/>
                </a:solidFill>
                <a:latin typeface="Arial"/>
              </a:rPr>
              <a:t>Discussion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Hydrogen fuel cells and solar power will continue to be at the forefront of green technologies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The significant investments into these technologies will most likely only increase in the coming years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Our experiments show that even very small, basic improvements into some of the core components can have a drastic effect on the efficiency</a:t>
            </a:r>
          </a:p>
          <a:p>
            <a:pPr marL="1802660" indent="-1802660">
              <a:spcBef>
                <a:spcPct val="20000"/>
              </a:spcBef>
              <a:defRPr/>
            </a:pPr>
            <a:r>
              <a:rPr lang="en-US" sz="4000" b="1" u="sng" kern="0" dirty="0">
                <a:solidFill>
                  <a:srgbClr val="000000"/>
                </a:solidFill>
                <a:latin typeface="Arial"/>
              </a:rPr>
              <a:t>Acknowledgements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  <a:p>
            <a:pPr marL="1802660" indent="-1802660">
              <a:spcBef>
                <a:spcPct val="20000"/>
              </a:spcBef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We would like to thank Dr.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Vesselin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Shanov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Feng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Wang for helping us direct our I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terests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and training us in the use of the setups.  Also, we’d like to thank them for helping us with reference material in relation to our project.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Also,we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would like to thank the NSF for funding: Research Experiences for Teachers Site for “Civil Infrastructure Renewal and Rehabilitation” (Grant ID No. is EEC-0808696).</a:t>
            </a:r>
          </a:p>
          <a:p>
            <a:pPr marL="1802660" indent="-180266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1802660" indent="-1802660">
              <a:spcBef>
                <a:spcPct val="20000"/>
              </a:spcBef>
              <a:defRPr/>
            </a:pPr>
            <a:r>
              <a:rPr lang="en-US" sz="4000" b="1" u="sng" kern="0" dirty="0">
                <a:solidFill>
                  <a:srgbClr val="000000"/>
                </a:solidFill>
                <a:latin typeface="Arial"/>
              </a:rPr>
              <a:t>References</a:t>
            </a:r>
          </a:p>
          <a:p>
            <a:pPr marL="1802660" indent="-1802660">
              <a:spcBef>
                <a:spcPct val="20000"/>
              </a:spcBef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Cheng, X., Zhang, J, Tang, Y., Song, C.,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Shen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J., Song, D., Zhang, J., “Hydrogen crossover in high-temperature PEM fuel cells,” 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Journal of Power Sources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Volume 167, Issue 1, 1 May 2007, Pages 25-31 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Ehret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A.,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Stuhl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L.,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Spitler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M.T.  “Spectral Sensitization of TiO</a:t>
            </a:r>
            <a:r>
              <a:rPr lang="en-US" kern="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Nanocrystalline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Electrodes with Aggregated Cyanine Dyes,”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 J. Phys. Chem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  Volume105, pp.9960-9965 (2001)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Mor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G.K.,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Karthik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S,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Paulose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M., Varghese, O.K.., and Grimes, C.A.  “Use of Highly-Ordered TiO2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Nanotube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Arrays in Dye Sensitized Solar Cells,” </a:t>
            </a:r>
            <a:r>
              <a:rPr lang="en-US" i="1" kern="0" dirty="0" err="1">
                <a:solidFill>
                  <a:srgbClr val="000000"/>
                </a:solidFill>
                <a:latin typeface="Arial"/>
              </a:rPr>
              <a:t>Nano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 Letters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2006 Vol. 6, No 2, 215-218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s-ES" kern="0" dirty="0" err="1">
                <a:solidFill>
                  <a:srgbClr val="000000"/>
                </a:solidFill>
                <a:latin typeface="Arial"/>
              </a:rPr>
              <a:t>Narayanan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, S. R., Valdez, T.I.,* </a:t>
            </a:r>
            <a:r>
              <a:rPr lang="es-ES" kern="0" dirty="0" err="1">
                <a:solidFill>
                  <a:srgbClr val="000000"/>
                </a:solidFill>
                <a:latin typeface="Arial"/>
              </a:rPr>
              <a:t>Firdosy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, S. 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“Analysis of the Performance of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Nafion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-Based Hydrogen–Oxygen Fuel Cells,” 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Journal of The Electrochemical Society,  volume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156 .  pp.B152-B159  (2009)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Scrivano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G.,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Piacentino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A., Cardona F.  “Experimental characterization of PEM fuel cells by micro-models for the prediction of on-site performance,” 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Renewable Energy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volume 34 (2009) pp.634–639</a:t>
            </a:r>
          </a:p>
          <a:p>
            <a:pPr marL="1802660" indent="-1802660">
              <a:spcBef>
                <a:spcPct val="20000"/>
              </a:spcBef>
              <a:buFontTx/>
              <a:buChar char="•"/>
              <a:defRPr/>
            </a:pPr>
            <a:r>
              <a:rPr lang="es-ES" kern="0" dirty="0">
                <a:solidFill>
                  <a:srgbClr val="000000"/>
                </a:solidFill>
                <a:latin typeface="Arial"/>
              </a:rPr>
              <a:t>Yang C., </a:t>
            </a:r>
            <a:r>
              <a:rPr lang="es-ES" kern="0" dirty="0" err="1">
                <a:solidFill>
                  <a:srgbClr val="000000"/>
                </a:solidFill>
                <a:latin typeface="Arial"/>
              </a:rPr>
              <a:t>Costamagna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 P., </a:t>
            </a:r>
            <a:r>
              <a:rPr lang="es-ES" kern="0" dirty="0" err="1">
                <a:solidFill>
                  <a:srgbClr val="000000"/>
                </a:solidFill>
                <a:latin typeface="Arial"/>
              </a:rPr>
              <a:t>Srinivasan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kern="0" dirty="0" err="1">
                <a:solidFill>
                  <a:srgbClr val="000000"/>
                </a:solidFill>
                <a:latin typeface="Arial"/>
              </a:rPr>
              <a:t>S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., </a:t>
            </a:r>
            <a:r>
              <a:rPr lang="es-ES" kern="0" dirty="0" err="1">
                <a:solidFill>
                  <a:srgbClr val="000000"/>
                </a:solidFill>
                <a:latin typeface="Arial"/>
              </a:rPr>
              <a:t>Benziger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 J., </a:t>
            </a:r>
            <a:r>
              <a:rPr lang="es-ES" kern="0" dirty="0" err="1">
                <a:solidFill>
                  <a:srgbClr val="000000"/>
                </a:solidFill>
                <a:latin typeface="Arial"/>
              </a:rPr>
              <a:t>Bocarsly</a:t>
            </a:r>
            <a:r>
              <a:rPr lang="es-ES" kern="0" dirty="0">
                <a:solidFill>
                  <a:srgbClr val="000000"/>
                </a:solidFill>
                <a:latin typeface="Arial"/>
              </a:rPr>
              <a:t> A.B. 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“Approaches and technical challenges to high temperature operation of proton exchange membrane fuel cells,” </a:t>
            </a:r>
            <a:r>
              <a:rPr lang="en-US" i="1" kern="0" dirty="0">
                <a:solidFill>
                  <a:srgbClr val="000000"/>
                </a:solidFill>
                <a:latin typeface="Arial"/>
              </a:rPr>
              <a:t>Journal of Power Sources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  Volume 103 (2001) pp.1–9</a:t>
            </a:r>
          </a:p>
          <a:p>
            <a:pPr marL="1802660" indent="-1802660">
              <a:spcBef>
                <a:spcPct val="20000"/>
              </a:spcBef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62" name="TextBox 32"/>
          <p:cNvSpPr txBox="1">
            <a:spLocks noChangeArrowheads="1"/>
          </p:cNvSpPr>
          <p:nvPr/>
        </p:nvSpPr>
        <p:spPr bwMode="auto">
          <a:xfrm>
            <a:off x="41300400" y="28879800"/>
            <a:ext cx="9906000" cy="304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9600"/>
          </a:p>
          <a:p>
            <a:endParaRPr lang="en-US" sz="9600"/>
          </a:p>
        </p:txBody>
      </p:sp>
      <p:pic>
        <p:nvPicPr>
          <p:cNvPr id="14363" name="Picture 2" descr="&quot;&quot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1000" y="28422600"/>
            <a:ext cx="3411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Chart 4"/>
          <p:cNvPicPr>
            <a:picLocks noChangeArrowheads="1"/>
          </p:cNvPicPr>
          <p:nvPr/>
        </p:nvPicPr>
        <p:blipFill>
          <a:blip r:embed="rId18"/>
          <a:srcRect b="-92"/>
          <a:stretch>
            <a:fillRect/>
          </a:stretch>
        </p:blipFill>
        <p:spPr bwMode="auto">
          <a:xfrm>
            <a:off x="43586400" y="272796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Chart 2"/>
          <p:cNvPicPr>
            <a:picLocks noChangeArrowheads="1"/>
          </p:cNvPicPr>
          <p:nvPr/>
        </p:nvPicPr>
        <p:blipFill>
          <a:blip r:embed="rId19"/>
          <a:srcRect b="-92"/>
          <a:stretch>
            <a:fillRect/>
          </a:stretch>
        </p:blipFill>
        <p:spPr bwMode="auto">
          <a:xfrm>
            <a:off x="36347400" y="27279600"/>
            <a:ext cx="67056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601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The Future of Energy:  Hydrogen Fuel Cells and Solar power</vt:lpstr>
    </vt:vector>
  </TitlesOfParts>
  <Company>University of Cincinnati, uc.edu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God</dc:creator>
  <cp:lastModifiedBy>College of Engineering</cp:lastModifiedBy>
  <cp:revision>74</cp:revision>
  <dcterms:created xsi:type="dcterms:W3CDTF">2007-07-19T21:04:34Z</dcterms:created>
  <dcterms:modified xsi:type="dcterms:W3CDTF">2010-03-09T00:40:47Z</dcterms:modified>
</cp:coreProperties>
</file>